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0" r:id="rId1"/>
  </p:sldMasterIdLst>
  <p:notesMasterIdLst>
    <p:notesMasterId r:id="rId71"/>
  </p:notesMasterIdLst>
  <p:sldIdLst>
    <p:sldId id="344" r:id="rId2"/>
    <p:sldId id="345" r:id="rId3"/>
    <p:sldId id="346" r:id="rId4"/>
    <p:sldId id="348" r:id="rId5"/>
    <p:sldId id="296" r:id="rId6"/>
    <p:sldId id="258" r:id="rId7"/>
    <p:sldId id="260" r:id="rId8"/>
    <p:sldId id="261" r:id="rId9"/>
    <p:sldId id="262" r:id="rId10"/>
    <p:sldId id="264" r:id="rId11"/>
    <p:sldId id="265" r:id="rId12"/>
    <p:sldId id="266" r:id="rId13"/>
    <p:sldId id="269" r:id="rId14"/>
    <p:sldId id="273" r:id="rId15"/>
    <p:sldId id="274" r:id="rId16"/>
    <p:sldId id="297" r:id="rId17"/>
    <p:sldId id="298" r:id="rId18"/>
    <p:sldId id="299" r:id="rId19"/>
    <p:sldId id="300" r:id="rId20"/>
    <p:sldId id="301" r:id="rId21"/>
    <p:sldId id="302" r:id="rId22"/>
    <p:sldId id="303" r:id="rId23"/>
    <p:sldId id="304" r:id="rId24"/>
    <p:sldId id="267" r:id="rId25"/>
    <p:sldId id="268"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270"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277" r:id="rId62"/>
    <p:sldId id="339" r:id="rId63"/>
    <p:sldId id="340" r:id="rId64"/>
    <p:sldId id="341" r:id="rId65"/>
    <p:sldId id="342" r:id="rId66"/>
    <p:sldId id="343" r:id="rId67"/>
    <p:sldId id="275" r:id="rId68"/>
    <p:sldId id="278" r:id="rId69"/>
    <p:sldId id="350" r:id="rId7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94E3DD5-3448-4C30-B251-B4B764507C59}" type="datetimeFigureOut">
              <a:rPr lang="fa-IR" smtClean="0"/>
              <a:t>10/23/1443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B41CC84-2992-49DA-BA08-901D5D90308C}" type="slidenum">
              <a:rPr lang="fa-IR" smtClean="0"/>
              <a:t>‹#›</a:t>
            </a:fld>
            <a:endParaRPr lang="fa-IR"/>
          </a:p>
        </p:txBody>
      </p:sp>
    </p:spTree>
    <p:extLst>
      <p:ext uri="{BB962C8B-B14F-4D97-AF65-F5344CB8AC3E}">
        <p14:creationId xmlns:p14="http://schemas.microsoft.com/office/powerpoint/2010/main" val="18890127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383BBC58-B927-44A1-92DD-E1B827E6BF81}" type="slidenum">
              <a:rPr lang="en-US" smtClean="0"/>
              <a:pPr>
                <a:defRPr/>
              </a:pPr>
              <a:t>5</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For many critically ill patients, hemodynamic monitoring can add valuable information to the clinical management of the patient.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a:defRPr/>
            </a:pPr>
            <a:fld id="{456B3708-F7DF-4247-879B-7B150C31EE8E}" type="slidenum">
              <a:rPr lang="en-US" smtClean="0"/>
              <a:pPr>
                <a:defRPr/>
              </a:pPr>
              <a:t>27</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Bradycardia: low rate allows the blood volume more time for diastolic runoff and causes a lower diastolic pressure</a:t>
            </a:r>
          </a:p>
          <a:p>
            <a:pPr eaLnBrk="1" hangingPunct="1"/>
            <a:r>
              <a:rPr lang="en-US" altLang="en-US" smtClean="0">
                <a:latin typeface="Arial" pitchFamily="34" charset="0"/>
              </a:rPr>
              <a:t>Tachycardia: high rate allows the blood volume less time for diastolic runoff and causes a higher diastolic pressure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p>
            <a:pPr>
              <a:defRPr/>
            </a:pPr>
            <a:fld id="{2C8887B3-2B95-49F9-857B-1A9FAEC90627}" type="slidenum">
              <a:rPr lang="en-US" smtClean="0"/>
              <a:pPr>
                <a:defRPr/>
              </a:pPr>
              <a:t>28</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CECCCE3A-08CF-44FF-BFD2-251C766B4B7D}" type="slidenum">
              <a:rPr lang="en-US" smtClean="0"/>
              <a:pPr>
                <a:defRPr/>
              </a:pPr>
              <a:t>29</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7F14893F-05DA-4AA0-AEBB-66CD30ABA9EC}" type="slidenum">
              <a:rPr lang="en-US" smtClean="0"/>
              <a:pPr>
                <a:defRPr/>
              </a:pPr>
              <a:t>30</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70616658-9529-4443-8811-63070E60838D}" type="slidenum">
              <a:rPr lang="en-US" smtClean="0"/>
              <a:pPr>
                <a:defRPr/>
              </a:pPr>
              <a:t>32</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a:defRPr/>
            </a:pPr>
            <a:fld id="{2A82F014-FF72-466D-8454-57957C22597C}" type="slidenum">
              <a:rPr lang="en-US" smtClean="0"/>
              <a:pPr>
                <a:defRPr/>
              </a:pPr>
              <a:t>33</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p>
            <a:pPr>
              <a:defRPr/>
            </a:pPr>
            <a:fld id="{916CA788-6DB7-443C-A808-3E7A272FA0DF}" type="slidenum">
              <a:rPr lang="en-US" smtClean="0"/>
              <a:pPr>
                <a:defRPr/>
              </a:pPr>
              <a:t>34</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a:defRPr/>
            </a:pPr>
            <a:fld id="{75E6079B-6ECF-4F3C-810F-E610F7F11B90}" type="slidenum">
              <a:rPr lang="en-US" smtClean="0"/>
              <a:pPr>
                <a:defRPr/>
              </a:pPr>
              <a:t>35</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a:defRPr/>
            </a:pPr>
            <a:fld id="{BAFA81EA-145E-4BD6-B8E1-2D92DF923998}" type="slidenum">
              <a:rPr lang="en-US" smtClean="0"/>
              <a:pPr>
                <a:defRPr/>
              </a:pPr>
              <a:t>36</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a:defRPr/>
            </a:pPr>
            <a:fld id="{D718ED34-2EE7-4B5F-8981-29FFE4975A49}" type="slidenum">
              <a:rPr lang="en-US" smtClean="0"/>
              <a:pPr>
                <a:defRPr/>
              </a:pPr>
              <a:t>38</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4737" lvl="1" indent="-228246">
              <a:buFontTx/>
              <a:buChar char="•"/>
            </a:pPr>
            <a:r>
              <a:rPr lang="en-US" altLang="en-US" smtClean="0">
                <a:latin typeface="Arial" pitchFamily="34" charset="0"/>
              </a:rPr>
              <a:t>where blood is returned to the heart from the venous system</a:t>
            </a:r>
          </a:p>
          <a:p>
            <a:pPr marL="684737" lvl="1" indent="-228246">
              <a:buFontTx/>
              <a:buChar char="•"/>
            </a:pPr>
            <a:endParaRPr lang="en-US" altLang="en-US" smtClean="0">
              <a:latin typeface="Arial" pitchFamily="34" charset="0"/>
            </a:endParaRPr>
          </a:p>
          <a:p>
            <a:pPr marL="684737" lvl="1" indent="-228246">
              <a:buFontTx/>
              <a:buChar char="•"/>
            </a:pPr>
            <a:r>
              <a:rPr lang="en-US" altLang="en-US" smtClean="0">
                <a:latin typeface="Arial" pitchFamily="34" charset="0"/>
              </a:rPr>
              <a:t>Because the tricuspid valve is opened between the right atrium and ventricle during diastole (ventricular filling), CVP also represents right ventricular end-diastolic pressure (RVEDP) and reflects the preload for the right ventricle</a:t>
            </a:r>
          </a:p>
          <a:p>
            <a:pPr marL="684737" lvl="1" indent="-228246">
              <a:buFontTx/>
              <a:buChar char="•"/>
            </a:pPr>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1E2D7E72-D24F-4375-973B-DE41B3839CCE}" type="slidenum">
              <a:rPr lang="en-US" smtClean="0"/>
              <a:pPr>
                <a:defRPr/>
              </a:pPr>
              <a:t>16</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Heart is the pump that creates blood pressure</a:t>
            </a:r>
          </a:p>
          <a:p>
            <a:pPr eaLnBrk="1" hangingPunct="1"/>
            <a:r>
              <a:rPr lang="en-US" altLang="en-US" smtClean="0">
                <a:latin typeface="Arial" pitchFamily="34" charset="0"/>
              </a:rPr>
              <a:t>Increase in heart rate/strength increases blood pressure</a:t>
            </a:r>
          </a:p>
          <a:p>
            <a:pPr eaLnBrk="1" hangingPunct="1"/>
            <a:r>
              <a:rPr lang="en-US" altLang="en-US" smtClean="0">
                <a:latin typeface="Arial" pitchFamily="34" charset="0"/>
              </a:rPr>
              <a:t>Decrease in heart rate/strength decreases blood pressure</a:t>
            </a:r>
          </a:p>
          <a:p>
            <a:pPr eaLnBrk="1" hangingPunct="1"/>
            <a:endParaRPr lang="en-US" altLang="en-US" smtClean="0">
              <a:latin typeface="Arial" pitchFamily="34" charset="0"/>
            </a:endParaRPr>
          </a:p>
          <a:p>
            <a:pPr eaLnBrk="1" hangingPunct="1"/>
            <a:r>
              <a:rPr lang="en-US" altLang="en-US" smtClean="0">
                <a:latin typeface="Arial" pitchFamily="34" charset="0"/>
              </a:rPr>
              <a:t>Blood – amt of fluid</a:t>
            </a:r>
          </a:p>
          <a:p>
            <a:pPr eaLnBrk="1" hangingPunct="1"/>
            <a:endParaRPr lang="en-US" altLang="en-US" smtClean="0">
              <a:latin typeface="Arial" pitchFamily="34" charset="0"/>
            </a:endParaRPr>
          </a:p>
          <a:p>
            <a:pPr eaLnBrk="1" hangingPunct="1"/>
            <a:r>
              <a:rPr lang="en-US" altLang="en-US" smtClean="0">
                <a:latin typeface="Arial" pitchFamily="34" charset="0"/>
              </a:rPr>
              <a:t>Vessels – vasoconstriction or vasodilation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a:defRPr/>
            </a:pPr>
            <a:fld id="{182D195D-00AB-4A06-BBA7-73E1DA091375}" type="slidenum">
              <a:rPr lang="en-US" smtClean="0"/>
              <a:pPr>
                <a:defRPr/>
              </a:pPr>
              <a:t>39</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r>
              <a:rPr lang="en-US" altLang="en-US" smtClean="0">
                <a:latin typeface="Arial" pitchFamily="34" charset="0"/>
              </a:rPr>
              <a:t>Ability of the right heart to move blood through the lungs and the left heart</a:t>
            </a:r>
          </a:p>
          <a:p>
            <a:pPr eaLnBrk="1" hangingPunct="1"/>
            <a:endParaRPr lang="en-US"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p:txBody>
          <a:bodyPr/>
          <a:lstStyle/>
          <a:p>
            <a:pPr>
              <a:defRPr/>
            </a:pPr>
            <a:fld id="{50907F2A-C912-4807-95B8-6ACDEF3B3CC7}" type="slidenum">
              <a:rPr lang="en-US" smtClean="0"/>
              <a:pPr>
                <a:defRPr/>
              </a:pPr>
              <a:t>40</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3E316F03-E271-405C-B928-4795AA115357}" type="slidenum">
              <a:rPr lang="en-US" smtClean="0"/>
              <a:pPr>
                <a:defRPr/>
              </a:pPr>
              <a:t>41</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Sites: also antecubital veins, and rarely the femoral vein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p:txBody>
          <a:bodyPr/>
          <a:lstStyle/>
          <a:p>
            <a:pPr>
              <a:defRPr/>
            </a:pPr>
            <a:fld id="{85053529-4D68-4340-BB5A-A2038D4A1A44}" type="slidenum">
              <a:rPr lang="en-US" smtClean="0"/>
              <a:pPr>
                <a:defRPr/>
              </a:pPr>
              <a:t>42</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In general, any peripheral factor that decreases the amount of blood returning to the heart (venous return) decreases CVP</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04BA87BD-3DA7-42F9-AB3E-69324C0C8531}" type="slidenum">
              <a:rPr lang="en-US" smtClean="0"/>
              <a:pPr>
                <a:defRPr/>
              </a:pPr>
              <a:t>43</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p>
            <a:pPr>
              <a:defRPr/>
            </a:pPr>
            <a:fld id="{5E36CEE6-FEC1-4746-B4EE-E38C1B64757B}" type="slidenum">
              <a:rPr lang="en-US" smtClean="0"/>
              <a:pPr>
                <a:defRPr/>
              </a:pPr>
              <a:t>44</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increased venous return</a:t>
            </a:r>
          </a:p>
          <a:p>
            <a:pPr lvl="1" eaLnBrk="1" hangingPunct="1"/>
            <a:r>
              <a:rPr lang="en-US" altLang="en-US" smtClean="0"/>
              <a:t>volume overload or fluids being given more rapidly than the heart van tolerate</a:t>
            </a:r>
          </a:p>
          <a:p>
            <a:pPr eaLnBrk="1" hangingPunct="1"/>
            <a:r>
              <a:rPr lang="en-US" altLang="en-US" smtClean="0"/>
              <a:t>increased intrathoracic pressure</a:t>
            </a:r>
          </a:p>
          <a:p>
            <a:pPr lvl="1" eaLnBrk="1" hangingPunct="1"/>
            <a:r>
              <a:rPr lang="en-US" altLang="en-US" smtClean="0"/>
              <a:t>PPV  (there is no reliable means of calculating the true CVP in patients receiving PPV)</a:t>
            </a:r>
          </a:p>
          <a:p>
            <a:pPr lvl="1" eaLnBrk="1" hangingPunct="1"/>
            <a:r>
              <a:rPr lang="en-US" altLang="en-US" smtClean="0"/>
              <a:t>pneumothorax </a:t>
            </a:r>
          </a:p>
          <a:p>
            <a:pPr eaLnBrk="1" hangingPunct="1"/>
            <a:endParaRPr lang="en-US" altLang="en-US" sz="900"/>
          </a:p>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p:txBody>
          <a:bodyPr/>
          <a:lstStyle/>
          <a:p>
            <a:pPr>
              <a:defRPr/>
            </a:pPr>
            <a:fld id="{3CC6D428-06DC-439D-8D5E-B0D999C02B43}" type="slidenum">
              <a:rPr lang="en-US" smtClean="0"/>
              <a:pPr>
                <a:defRPr/>
              </a:pPr>
              <a:t>45</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if we have a patient who is hypovolemic but has pulmonary hypertension with decreases right ventricular function?</a:t>
            </a:r>
          </a:p>
          <a:p>
            <a:pPr eaLnBrk="1" hangingPunct="1"/>
            <a:r>
              <a:rPr lang="en-US" altLang="en-US" smtClean="0"/>
              <a:t>The CVP reflects the elevated pressure from the loss of ventricular function and does not fall to levels that would be expected with hypovolemia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AC5E1C3D-F854-4622-853F-576711F881DD}" type="slidenum">
              <a:rPr lang="en-US" smtClean="0"/>
              <a:pPr>
                <a:defRPr/>
              </a:pPr>
              <a:t>46</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246" indent="-228246"/>
            <a:r>
              <a:rPr lang="en-US" altLang="en-US" smtClean="0"/>
              <a:t>Monitoring heart rate, blood pressure, and CVP often do not provide accurate or timely data for correct diagnosis and management of cardiopulmonary problems.  Can monitor the right and left sides of the heart</a:t>
            </a:r>
          </a:p>
          <a:p>
            <a:pPr marL="228246" indent="-228246"/>
            <a:endParaRPr lang="en-US" altLang="en-US" smtClean="0"/>
          </a:p>
          <a:p>
            <a:pPr marL="228246" indent="-228246"/>
            <a:r>
              <a:rPr lang="en-US" altLang="en-US" smtClean="0"/>
              <a:t>The pulmonary artery catheter has a number of variations however it is</a:t>
            </a:r>
          </a:p>
          <a:p>
            <a:pPr marL="228246" indent="-228246">
              <a:buFontTx/>
              <a:buChar char="•"/>
            </a:pPr>
            <a:r>
              <a:rPr lang="en-US" altLang="en-US" smtClean="0"/>
              <a:t>Typically 110 cm in length</a:t>
            </a:r>
          </a:p>
          <a:p>
            <a:pPr marL="228246" indent="-228246">
              <a:buFontTx/>
              <a:buChar char="•"/>
            </a:pPr>
            <a:r>
              <a:rPr lang="en-US" altLang="en-US" smtClean="0"/>
              <a:t>With 3 lumens (interior channels)</a:t>
            </a:r>
          </a:p>
          <a:p>
            <a:pPr marL="228246" indent="-228246">
              <a:buFontTx/>
              <a:buChar char="•"/>
            </a:pPr>
            <a:r>
              <a:rPr lang="en-US" altLang="en-US" smtClean="0"/>
              <a:t>The exterior of the catheter is marked off in 10 cm segments used to estimate catheter tip location upon insertion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4A5F90D4-40F1-4B02-8069-A1EEB82BA15A}" type="slidenum">
              <a:rPr lang="en-US" smtClean="0"/>
              <a:pPr>
                <a:defRPr/>
              </a:pPr>
              <a:t>48</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t>At the tip of the catheter there is an opening (PA distal lumen)</a:t>
            </a:r>
          </a:p>
          <a:p>
            <a:pPr lvl="1" eaLnBrk="1" hangingPunct="1">
              <a:buFontTx/>
              <a:buChar char="•"/>
            </a:pPr>
            <a:r>
              <a:rPr lang="en-US" altLang="en-US" smtClean="0"/>
              <a:t>Measure PA pressure</a:t>
            </a:r>
          </a:p>
          <a:p>
            <a:pPr lvl="1" eaLnBrk="1" hangingPunct="1">
              <a:buFontTx/>
              <a:buChar char="•"/>
            </a:pPr>
            <a:r>
              <a:rPr lang="en-US" altLang="en-US" smtClean="0"/>
              <a:t>Aspirate mixed venous samples</a:t>
            </a:r>
          </a:p>
          <a:p>
            <a:pPr lvl="1" eaLnBrk="1" hangingPunct="1">
              <a:buFontTx/>
              <a:buChar char="•"/>
            </a:pPr>
            <a:r>
              <a:rPr lang="en-US" altLang="en-US" smtClean="0"/>
              <a:t>Inject medications</a:t>
            </a:r>
          </a:p>
          <a:p>
            <a:pPr lvl="1" eaLnBrk="1" hangingPunct="1">
              <a:buFontTx/>
              <a:buChar char="•"/>
            </a:pPr>
            <a:r>
              <a:rPr lang="en-US" altLang="en-US" smtClean="0"/>
              <a:t>Some PA catheters are capable of continuous monitoring of SvO2</a:t>
            </a:r>
          </a:p>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pPr>
              <a:defRPr/>
            </a:pPr>
            <a:fld id="{B7DE9BC5-AE57-4FB5-96E2-6A9BDEF3E375}" type="slidenum">
              <a:rPr lang="en-US" smtClean="0"/>
              <a:pPr>
                <a:defRPr/>
              </a:pPr>
              <a:t>49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catheter proceeds to the right ventricle</a:t>
            </a:r>
          </a:p>
          <a:p>
            <a:pPr eaLnBrk="1" hangingPunct="1"/>
            <a:r>
              <a:rPr lang="en-US" altLang="en-US" smtClean="0"/>
              <a:t>And into the pulmonary artery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B907CB70-5797-4419-A008-4FE827783118}" type="slidenum">
              <a:rPr lang="en-US" smtClean="0"/>
              <a:pPr>
                <a:defRPr/>
              </a:pPr>
              <a:t>17</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596FC7-E8E6-42C0-8FDB-3ADE8A43333B}" type="slidenum">
              <a:rPr lang="en-US" smtClean="0"/>
              <a:pPr>
                <a:defRPr/>
              </a:pPr>
              <a:t>50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a:defRPr/>
            </a:pPr>
            <a:fld id="{1D44BE23-D67F-4034-B7B0-1B21594A5206}" type="slidenum">
              <a:rPr lang="en-US" smtClean="0"/>
              <a:pPr>
                <a:defRPr/>
              </a:pPr>
              <a:t>51</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Where it will eventually wedge in a smaller branch of the pulmonary artery</a:t>
            </a:r>
          </a:p>
          <a:p>
            <a:pPr eaLnBrk="1" hangingPunct="1"/>
            <a:r>
              <a:rPr lang="en-US" altLang="en-US" smtClean="0"/>
              <a:t>The balloon is then deflated and the catheter stabilized in place</a:t>
            </a:r>
          </a:p>
          <a:p>
            <a:pPr eaLnBrk="1" hangingPunct="1"/>
            <a:r>
              <a:rPr lang="en-US" altLang="en-US" smtClean="0"/>
              <a:t>The balloon remains deflated and the PAP tracing remains on the monitor at all times</a:t>
            </a:r>
          </a:p>
          <a:p>
            <a:pPr eaLnBrk="1" hangingPunct="1"/>
            <a:r>
              <a:rPr lang="en-US" altLang="en-US" smtClean="0"/>
              <a:t>The balloon is inflated only when the pulmonary capillary wedge pressure is being taken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p:txBody>
          <a:bodyPr/>
          <a:lstStyle/>
          <a:p>
            <a:pPr>
              <a:defRPr/>
            </a:pPr>
            <a:fld id="{D9ED9552-67B5-4380-9350-C840196E2B04}" type="slidenum">
              <a:rPr lang="en-US" smtClean="0"/>
              <a:pPr>
                <a:defRPr/>
              </a:pPr>
              <a:t>52</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p:txBody>
          <a:bodyPr/>
          <a:lstStyle/>
          <a:p>
            <a:pPr>
              <a:defRPr/>
            </a:pPr>
            <a:fld id="{CF6F53AE-32B6-42CF-810A-2D430612D329}" type="slidenum">
              <a:rPr lang="en-US" smtClean="0"/>
              <a:pPr>
                <a:defRPr/>
              </a:pPr>
              <a:t>53</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p:txBody>
          <a:bodyPr/>
          <a:lstStyle/>
          <a:p>
            <a:pPr>
              <a:defRPr/>
            </a:pPr>
            <a:fld id="{CD0889DD-49C3-4CE2-92EB-D246AE933070}" type="slidenum">
              <a:rPr lang="en-US" smtClean="0"/>
              <a:pPr>
                <a:defRPr/>
              </a:pPr>
              <a:t>54</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r>
              <a:rPr lang="en-US" altLang="en-US" smtClean="0"/>
              <a:t>Constriction: hypoxemia, acidosis, vasoactive drugs</a:t>
            </a:r>
          </a:p>
          <a:p>
            <a:pPr lvl="1" eaLnBrk="1" hangingPunct="1">
              <a:buFontTx/>
              <a:buChar char="•"/>
            </a:pPr>
            <a:r>
              <a:rPr lang="en-US" altLang="en-US" smtClean="0"/>
              <a:t>Obstruction: emboli</a:t>
            </a:r>
          </a:p>
          <a:p>
            <a:pPr lvl="1" eaLnBrk="1" hangingPunct="1">
              <a:buFontTx/>
              <a:buChar char="•"/>
            </a:pPr>
            <a:r>
              <a:rPr lang="en-US" altLang="en-US" smtClean="0"/>
              <a:t>Compression: pulmonary parenchymal disease compresses pulmonary vasculature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p:txBody>
          <a:bodyPr/>
          <a:lstStyle/>
          <a:p>
            <a:pPr>
              <a:defRPr/>
            </a:pPr>
            <a:fld id="{80C28372-0D7B-47C7-A83D-0C5C1DE44089}" type="slidenum">
              <a:rPr lang="en-US" smtClean="0"/>
              <a:pPr>
                <a:defRPr/>
              </a:pPr>
              <a:t>55</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p:txBody>
          <a:bodyPr/>
          <a:lstStyle/>
          <a:p>
            <a:pPr>
              <a:defRPr/>
            </a:pPr>
            <a:fld id="{158DBCF9-C68A-4B33-8417-DF7B8C7F897E}" type="slidenum">
              <a:rPr lang="en-US" smtClean="0"/>
              <a:pPr>
                <a:defRPr/>
              </a:pPr>
              <a:t>56</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p:txBody>
          <a:bodyPr/>
          <a:lstStyle/>
          <a:p>
            <a:pPr>
              <a:defRPr/>
            </a:pPr>
            <a:fld id="{81B6BFFD-3392-4F35-A133-9AF6FCD23C25}" type="slidenum">
              <a:rPr lang="en-US" smtClean="0"/>
              <a:pPr>
                <a:defRPr/>
              </a:pPr>
              <a:t>57</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p:txBody>
          <a:bodyPr/>
          <a:lstStyle/>
          <a:p>
            <a:pPr>
              <a:defRPr/>
            </a:pPr>
            <a:fld id="{3E1F987E-A283-4C26-A2C9-595976A0E713}" type="slidenum">
              <a:rPr lang="en-US" smtClean="0"/>
              <a:pPr>
                <a:defRPr/>
              </a:pPr>
              <a:t>58</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p:txBody>
          <a:bodyPr/>
          <a:lstStyle/>
          <a:p>
            <a:pPr>
              <a:defRPr/>
            </a:pPr>
            <a:fld id="{64023102-E688-41F8-A9E7-5312DC8EDB99}" type="slidenum">
              <a:rPr lang="en-US" smtClean="0"/>
              <a:pPr>
                <a:defRPr/>
              </a:pPr>
              <a:t>59</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FA1F9024-41C3-487B-904C-79187E08C0AE}" type="slidenum">
              <a:rPr lang="en-US" smtClean="0"/>
              <a:pPr>
                <a:defRPr/>
              </a:pPr>
              <a:t>18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p:txBody>
          <a:bodyPr/>
          <a:lstStyle/>
          <a:p>
            <a:pPr>
              <a:defRPr/>
            </a:pPr>
            <a:fld id="{C51ABE43-54C3-4BAB-B80B-9B05FB501F39}" type="slidenum">
              <a:rPr lang="en-US" smtClean="0"/>
              <a:pPr>
                <a:defRPr/>
              </a:pPr>
              <a:t>60</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p:txBody>
          <a:bodyPr/>
          <a:lstStyle/>
          <a:p>
            <a:pPr>
              <a:defRPr/>
            </a:pPr>
            <a:fld id="{BF89BFD6-3DE4-4EC4-A93B-2C1C19110EB1}" type="slidenum">
              <a:rPr lang="en-US" smtClean="0"/>
              <a:pPr>
                <a:defRPr/>
              </a:pPr>
              <a:t>62</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p:txBody>
          <a:bodyPr/>
          <a:lstStyle/>
          <a:p>
            <a:pPr>
              <a:defRPr/>
            </a:pPr>
            <a:fld id="{33C3D1BD-D152-4E52-8EFF-B9C2A83D63D4}" type="slidenum">
              <a:rPr lang="en-US" smtClean="0"/>
              <a:pPr>
                <a:defRPr/>
              </a:pPr>
              <a:t>63</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p:txBody>
          <a:bodyPr/>
          <a:lstStyle/>
          <a:p>
            <a:pPr>
              <a:defRPr/>
            </a:pPr>
            <a:fld id="{6AD92FC3-4C48-442B-B7DE-B02B5894F023}" type="slidenum">
              <a:rPr lang="en-US" smtClean="0"/>
              <a:pPr>
                <a:defRPr/>
              </a:pPr>
              <a:t>64</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p:txBody>
          <a:bodyPr/>
          <a:lstStyle/>
          <a:p>
            <a:pPr>
              <a:defRPr/>
            </a:pPr>
            <a:fld id="{C408248F-E19E-470E-AA2A-648C66E82DB2}" type="slidenum">
              <a:rPr lang="en-US" smtClean="0"/>
              <a:pPr>
                <a:defRPr/>
              </a:pPr>
              <a:t>65</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p:txBody>
          <a:bodyPr/>
          <a:lstStyle/>
          <a:p>
            <a:pPr>
              <a:defRPr/>
            </a:pPr>
            <a:fld id="{CA40969A-3C92-424F-9C49-59B39FC3F4E8}" type="slidenum">
              <a:rPr lang="en-US" smtClean="0"/>
              <a:pPr>
                <a:defRPr/>
              </a:pPr>
              <a:t>66</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5ABC980D-F58E-48DF-B409-EC209599B79D}" type="slidenum">
              <a:rPr lang="en-US" smtClean="0"/>
              <a:pPr>
                <a:defRPr/>
              </a:pPr>
              <a:t>20</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95517EF4-DCC4-4D14-81DB-5E13916C3CC4}" type="slidenum">
              <a:rPr lang="en-US" smtClean="0"/>
              <a:pPr>
                <a:defRPr/>
              </a:pPr>
              <a:t>21</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Radial artery is the site of choice because of the collateral circulation to the hand provided by the ulnar artery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1DB020D3-D983-40D2-B92B-A922A4FAD262}" type="slidenum">
              <a:rPr lang="en-US" smtClean="0"/>
              <a:pPr>
                <a:defRPr/>
              </a:pPr>
              <a:t>22</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The diastolic value receives greater weight in this formula because the diastolic phase is about twice as long as the systolic phase</a:t>
            </a:r>
          </a:p>
          <a:p>
            <a:pPr eaLnBrk="1" hangingPunct="1"/>
            <a:r>
              <a:rPr lang="en-US" altLang="en-US" smtClean="0">
                <a:latin typeface="Arial" pitchFamily="34" charset="0"/>
              </a:rPr>
              <a:t>A MAP of 60 mmHg is considered the minimum pressure needed to maintain adequate tissue perfusion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8C2FA097-6769-4E88-B25C-318020C2A413}" type="slidenum">
              <a:rPr lang="en-US" smtClean="0"/>
              <a:pPr>
                <a:defRPr/>
              </a:pPr>
              <a:t>23</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48645C8F-C6F8-4EDD-B7B4-5722F81624CE}" type="slidenum">
              <a:rPr lang="en-US" smtClean="0"/>
              <a:pPr>
                <a:defRPr/>
              </a:pPr>
              <a:t>26</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46A2446-9DFA-42E2-A6E3-DABA458D56F3}" type="datetimeFigureOut">
              <a:rPr lang="fa-IR" smtClean="0"/>
              <a:t>10/23/1443</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1748E64-A4B0-482D-BFA3-62B7DDAA41C0}"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6A2446-9DFA-42E2-A6E3-DABA458D56F3}" type="datetimeFigureOut">
              <a:rPr lang="fa-IR" smtClean="0"/>
              <a:t>10/23/1443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748E64-A4B0-482D-BFA3-62B7DDAA41C0}"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6A2446-9DFA-42E2-A6E3-DABA458D56F3}" type="datetimeFigureOut">
              <a:rPr lang="fa-IR" smtClean="0"/>
              <a:t>10/23/1443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748E64-A4B0-482D-BFA3-62B7DDAA41C0}"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98E577EB-EA0C-4820-928C-9DAE661A4F13}" type="slidenum">
              <a:rPr lang="en-US"/>
              <a:pPr>
                <a:defRPr/>
              </a:pPr>
              <a:t>‹#›</a:t>
            </a:fld>
            <a:endParaRPr lang="en-US"/>
          </a:p>
        </p:txBody>
      </p:sp>
    </p:spTree>
    <p:extLst>
      <p:ext uri="{BB962C8B-B14F-4D97-AF65-F5344CB8AC3E}">
        <p14:creationId xmlns:p14="http://schemas.microsoft.com/office/powerpoint/2010/main" val="1560205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8226425"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5613" y="3922713"/>
            <a:ext cx="82264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endParaRPr lang="en-US"/>
          </a:p>
        </p:txBody>
      </p:sp>
      <p:sp>
        <p:nvSpPr>
          <p:cNvPr id="7" name="Rectangle 70"/>
          <p:cNvSpPr>
            <a:spLocks noGrp="1" noChangeArrowheads="1"/>
          </p:cNvSpPr>
          <p:nvPr>
            <p:ph type="sldNum" sz="quarter" idx="12"/>
          </p:nvPr>
        </p:nvSpPr>
        <p:spPr>
          <a:ln/>
        </p:spPr>
        <p:txBody>
          <a:bodyPr/>
          <a:lstStyle>
            <a:lvl1pPr>
              <a:defRPr/>
            </a:lvl1pPr>
          </a:lstStyle>
          <a:p>
            <a:pPr>
              <a:defRPr/>
            </a:pPr>
            <a:fld id="{A40D7053-4B95-4667-B017-B35D085136C5}" type="slidenum">
              <a:rPr lang="en-US"/>
              <a:pPr>
                <a:defRPr/>
              </a:pPr>
              <a:t>‹#›</a:t>
            </a:fld>
            <a:endParaRPr lang="en-US"/>
          </a:p>
        </p:txBody>
      </p:sp>
    </p:spTree>
    <p:extLst>
      <p:ext uri="{BB962C8B-B14F-4D97-AF65-F5344CB8AC3E}">
        <p14:creationId xmlns:p14="http://schemas.microsoft.com/office/powerpoint/2010/main" val="135052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6A2446-9DFA-42E2-A6E3-DABA458D56F3}" type="datetimeFigureOut">
              <a:rPr lang="fa-IR" smtClean="0"/>
              <a:t>10/23/1443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748E64-A4B0-482D-BFA3-62B7DDAA41C0}" type="slidenum">
              <a:rPr lang="fa-IR" smtClean="0"/>
              <a:t>‹#›</a:t>
            </a:fld>
            <a:endParaRPr lang="fa-I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6A2446-9DFA-42E2-A6E3-DABA458D56F3}" type="datetimeFigureOut">
              <a:rPr lang="fa-IR" smtClean="0"/>
              <a:t>10/23/1443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748E64-A4B0-482D-BFA3-62B7DDAA41C0}" type="slidenum">
              <a:rPr lang="fa-IR" smtClean="0"/>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6A2446-9DFA-42E2-A6E3-DABA458D56F3}" type="datetimeFigureOut">
              <a:rPr lang="fa-IR" smtClean="0"/>
              <a:t>10/23/1443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748E64-A4B0-482D-BFA3-62B7DDAA41C0}" type="slidenum">
              <a:rPr lang="fa-IR" smtClean="0"/>
              <a:t>‹#›</a:t>
            </a:fld>
            <a:endParaRPr lang="fa-I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6A2446-9DFA-42E2-A6E3-DABA458D56F3}" type="datetimeFigureOut">
              <a:rPr lang="fa-IR" smtClean="0"/>
              <a:t>10/23/1443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748E64-A4B0-482D-BFA3-62B7DDAA41C0}"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6A2446-9DFA-42E2-A6E3-DABA458D56F3}" type="datetimeFigureOut">
              <a:rPr lang="fa-IR" smtClean="0"/>
              <a:t>10/23/1443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748E64-A4B0-482D-BFA3-62B7DDAA41C0}" type="slidenum">
              <a:rPr lang="fa-IR" smtClean="0"/>
              <a:t>‹#›</a:t>
            </a:fld>
            <a:endParaRPr lang="fa-I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A2446-9DFA-42E2-A6E3-DABA458D56F3}" type="datetimeFigureOut">
              <a:rPr lang="fa-IR" smtClean="0"/>
              <a:t>10/23/1443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748E64-A4B0-482D-BFA3-62B7DDAA41C0}"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46A2446-9DFA-42E2-A6E3-DABA458D56F3}" type="datetimeFigureOut">
              <a:rPr lang="fa-IR" smtClean="0"/>
              <a:t>10/23/1443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748E64-A4B0-482D-BFA3-62B7DDAA41C0}"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46A2446-9DFA-42E2-A6E3-DABA458D56F3}" type="datetimeFigureOut">
              <a:rPr lang="fa-IR" smtClean="0"/>
              <a:t>10/23/1443</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1748E64-A4B0-482D-BFA3-62B7DDAA41C0}" type="slidenum">
              <a:rPr lang="fa-IR" smtClean="0"/>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46A2446-9DFA-42E2-A6E3-DABA458D56F3}" type="datetimeFigureOut">
              <a:rPr lang="fa-IR" smtClean="0"/>
              <a:t>10/23/1443</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1748E64-A4B0-482D-BFA3-62B7DDAA41C0}"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353347"/>
          </a:xfrm>
        </p:spPr>
        <p:txBody>
          <a:bodyPr>
            <a:normAutofit/>
          </a:bodyPr>
          <a:lstStyle/>
          <a:p>
            <a:pPr marL="0" indent="0" algn="ctr" rtl="0">
              <a:buNone/>
            </a:pPr>
            <a:r>
              <a:rPr lang="en-US" sz="8000" dirty="0" smtClean="0"/>
              <a:t>HEMODYNAMIC</a:t>
            </a:r>
            <a:r>
              <a:rPr lang="en-US" sz="8800" dirty="0" smtClean="0"/>
              <a:t> MONITORING</a:t>
            </a:r>
            <a:endParaRPr lang="en-US" sz="8800" dirty="0"/>
          </a:p>
        </p:txBody>
      </p:sp>
      <p:sp>
        <p:nvSpPr>
          <p:cNvPr id="2" name="Title 1"/>
          <p:cNvSpPr>
            <a:spLocks noGrp="1"/>
          </p:cNvSpPr>
          <p:nvPr>
            <p:ph type="title"/>
          </p:nvPr>
        </p:nvSpPr>
        <p:spPr>
          <a:xfrm>
            <a:off x="457200" y="274638"/>
            <a:ext cx="8229600" cy="1426170"/>
          </a:xfrm>
        </p:spPr>
        <p:txBody>
          <a:bodyPr/>
          <a:lstStyle/>
          <a:p>
            <a:r>
              <a:rPr lang="en-US" dirty="0" smtClean="0"/>
              <a:t>IN THE NAME OF LORD</a:t>
            </a:r>
            <a:endParaRPr lang="en-US" dirty="0"/>
          </a:p>
        </p:txBody>
      </p:sp>
    </p:spTree>
    <p:extLst>
      <p:ext uri="{BB962C8B-B14F-4D97-AF65-F5344CB8AC3E}">
        <p14:creationId xmlns:p14="http://schemas.microsoft.com/office/powerpoint/2010/main" val="143675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HEMODYNAMIC MONITORING\HM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2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HEMODYNAMIC MONITORING\HM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10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HEMODYNAMIC MONITORING\HM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38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user\Desktop\HEMODYNAMIC MONITORING\HM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535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user\Desktop\HEMODYNAMIC MONITORING\HM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7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esktop\HEMODYNAMIC MONITORING\HM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6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2051"/>
          <p:cNvSpPr>
            <a:spLocks noGrp="1" noChangeArrowheads="1"/>
          </p:cNvSpPr>
          <p:nvPr>
            <p:ph idx="1"/>
          </p:nvPr>
        </p:nvSpPr>
        <p:spPr/>
        <p:txBody>
          <a:bodyPr>
            <a:normAutofit/>
          </a:bodyPr>
          <a:lstStyle/>
          <a:p>
            <a:pPr algn="l" rtl="0" eaLnBrk="1" hangingPunct="1">
              <a:defRPr/>
            </a:pPr>
            <a:r>
              <a:rPr lang="en-US" sz="2800" dirty="0" smtClean="0"/>
              <a:t>Without sufficient BP the tissues will not receive oxygen.</a:t>
            </a:r>
          </a:p>
          <a:p>
            <a:pPr algn="l" rtl="0" eaLnBrk="1" hangingPunct="1">
              <a:defRPr/>
            </a:pPr>
            <a:endParaRPr lang="en-US" sz="2800" dirty="0" smtClean="0"/>
          </a:p>
          <a:p>
            <a:pPr algn="l" rtl="0" eaLnBrk="1" hangingPunct="1">
              <a:defRPr/>
            </a:pPr>
            <a:r>
              <a:rPr lang="en-US" sz="2800" dirty="0" smtClean="0"/>
              <a:t>High BP strains the heart and vessels.</a:t>
            </a:r>
          </a:p>
          <a:p>
            <a:pPr algn="l" rtl="0" eaLnBrk="1" hangingPunct="1">
              <a:defRPr/>
            </a:pPr>
            <a:r>
              <a:rPr lang="en-US" sz="2800" dirty="0" smtClean="0"/>
              <a:t>3 factors control BP</a:t>
            </a:r>
          </a:p>
          <a:p>
            <a:pPr lvl="1" algn="l" rtl="0" eaLnBrk="1" hangingPunct="1">
              <a:defRPr/>
            </a:pPr>
            <a:r>
              <a:rPr lang="en-US" sz="2400" dirty="0" smtClean="0"/>
              <a:t>Heart</a:t>
            </a:r>
          </a:p>
          <a:p>
            <a:pPr lvl="1" algn="l" rtl="0" eaLnBrk="1" hangingPunct="1">
              <a:defRPr/>
            </a:pPr>
            <a:r>
              <a:rPr lang="en-US" sz="2400" dirty="0" smtClean="0"/>
              <a:t>Blood</a:t>
            </a:r>
          </a:p>
          <a:p>
            <a:pPr lvl="1" algn="l" rtl="0" eaLnBrk="1" hangingPunct="1">
              <a:defRPr/>
            </a:pPr>
            <a:r>
              <a:rPr lang="en-US" sz="2400" dirty="0" smtClean="0"/>
              <a:t>Vessels</a:t>
            </a:r>
          </a:p>
        </p:txBody>
      </p:sp>
      <p:sp>
        <p:nvSpPr>
          <p:cNvPr id="257026" name="Rectangle 2050"/>
          <p:cNvSpPr>
            <a:spLocks noGrp="1" noChangeArrowheads="1"/>
          </p:cNvSpPr>
          <p:nvPr>
            <p:ph type="title"/>
          </p:nvPr>
        </p:nvSpPr>
        <p:spPr/>
        <p:txBody>
          <a:bodyPr/>
          <a:lstStyle/>
          <a:p>
            <a:pPr eaLnBrk="1" hangingPunct="1">
              <a:defRPr/>
            </a:pPr>
            <a:r>
              <a:rPr lang="en-US" dirty="0" smtClean="0"/>
              <a:t>Physiology of Blood Pressure</a:t>
            </a:r>
          </a:p>
        </p:txBody>
      </p:sp>
    </p:spTree>
    <p:extLst>
      <p:ext uri="{BB962C8B-B14F-4D97-AF65-F5344CB8AC3E}">
        <p14:creationId xmlns:p14="http://schemas.microsoft.com/office/powerpoint/2010/main" val="539541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idx="1"/>
          </p:nvPr>
        </p:nvSpPr>
        <p:spPr/>
        <p:txBody>
          <a:bodyPr>
            <a:normAutofit/>
          </a:bodyPr>
          <a:lstStyle/>
          <a:p>
            <a:pPr algn="l" rtl="0" eaLnBrk="1" hangingPunct="1">
              <a:lnSpc>
                <a:spcPct val="90000"/>
              </a:lnSpc>
              <a:defRPr/>
            </a:pPr>
            <a:r>
              <a:rPr lang="en-US" sz="2800" dirty="0" smtClean="0"/>
              <a:t>4 chambers serving 4 circulatory branches</a:t>
            </a:r>
          </a:p>
          <a:p>
            <a:pPr algn="l" rtl="0" eaLnBrk="1" hangingPunct="1">
              <a:lnSpc>
                <a:spcPct val="90000"/>
              </a:lnSpc>
              <a:defRPr/>
            </a:pPr>
            <a:endParaRPr lang="en-US" sz="2800" dirty="0" smtClean="0"/>
          </a:p>
          <a:p>
            <a:pPr algn="l" rtl="0" eaLnBrk="1" hangingPunct="1">
              <a:lnSpc>
                <a:spcPct val="90000"/>
              </a:lnSpc>
              <a:defRPr/>
            </a:pPr>
            <a:r>
              <a:rPr lang="en-US" sz="2800" dirty="0" smtClean="0"/>
              <a:t>Each Chamber has its own BP.</a:t>
            </a:r>
          </a:p>
          <a:p>
            <a:pPr algn="l" rtl="0" eaLnBrk="1" hangingPunct="1">
              <a:lnSpc>
                <a:spcPct val="90000"/>
              </a:lnSpc>
              <a:defRPr/>
            </a:pPr>
            <a:endParaRPr lang="en-US" sz="2800" dirty="0" smtClean="0"/>
          </a:p>
          <a:p>
            <a:pPr algn="l" rtl="0" eaLnBrk="1" hangingPunct="1">
              <a:lnSpc>
                <a:spcPct val="90000"/>
              </a:lnSpc>
              <a:defRPr/>
            </a:pPr>
            <a:r>
              <a:rPr lang="en-US" sz="2800" dirty="0" smtClean="0"/>
              <a:t>Hemodynamics is measuring each of those pressures.</a:t>
            </a:r>
          </a:p>
          <a:p>
            <a:pPr algn="l" rtl="0" eaLnBrk="1" hangingPunct="1">
              <a:lnSpc>
                <a:spcPct val="90000"/>
              </a:lnSpc>
              <a:defRPr/>
            </a:pPr>
            <a:endParaRPr lang="en-US" sz="2800" dirty="0" smtClean="0"/>
          </a:p>
          <a:p>
            <a:pPr lvl="1" algn="l" rtl="0" eaLnBrk="1" hangingPunct="1">
              <a:lnSpc>
                <a:spcPct val="90000"/>
              </a:lnSpc>
              <a:defRPr/>
            </a:pPr>
            <a:r>
              <a:rPr lang="en-US" sz="2400" dirty="0" smtClean="0"/>
              <a:t>LV    - Systemic arteries</a:t>
            </a:r>
          </a:p>
          <a:p>
            <a:pPr lvl="1" algn="l" rtl="0" eaLnBrk="1" hangingPunct="1">
              <a:lnSpc>
                <a:spcPct val="90000"/>
              </a:lnSpc>
              <a:defRPr/>
            </a:pPr>
            <a:r>
              <a:rPr lang="en-US" sz="2400" dirty="0" smtClean="0"/>
              <a:t>RA – Systemic veins</a:t>
            </a:r>
          </a:p>
          <a:p>
            <a:pPr lvl="1" algn="l" rtl="0" eaLnBrk="1" hangingPunct="1">
              <a:lnSpc>
                <a:spcPct val="90000"/>
              </a:lnSpc>
              <a:defRPr/>
            </a:pPr>
            <a:r>
              <a:rPr lang="en-US" sz="2400" dirty="0" smtClean="0"/>
              <a:t>RV – Pulmonary Arteries</a:t>
            </a:r>
          </a:p>
          <a:p>
            <a:pPr lvl="1" algn="l" rtl="0" eaLnBrk="1" hangingPunct="1">
              <a:lnSpc>
                <a:spcPct val="90000"/>
              </a:lnSpc>
              <a:defRPr/>
            </a:pPr>
            <a:r>
              <a:rPr lang="en-US" sz="2400" dirty="0" smtClean="0"/>
              <a:t>LA – Pulmonary Veins</a:t>
            </a:r>
          </a:p>
        </p:txBody>
      </p:sp>
      <p:sp>
        <p:nvSpPr>
          <p:cNvPr id="259074" name="Rectangle 2"/>
          <p:cNvSpPr>
            <a:spLocks noGrp="1" noChangeArrowheads="1"/>
          </p:cNvSpPr>
          <p:nvPr>
            <p:ph type="title"/>
          </p:nvPr>
        </p:nvSpPr>
        <p:spPr/>
        <p:txBody>
          <a:bodyPr/>
          <a:lstStyle/>
          <a:p>
            <a:pPr eaLnBrk="1" hangingPunct="1">
              <a:defRPr/>
            </a:pPr>
            <a:r>
              <a:rPr lang="en-US" smtClean="0"/>
              <a:t>Review of Heart Anatomy</a:t>
            </a:r>
          </a:p>
        </p:txBody>
      </p:sp>
    </p:spTree>
    <p:extLst>
      <p:ext uri="{BB962C8B-B14F-4D97-AF65-F5344CB8AC3E}">
        <p14:creationId xmlns:p14="http://schemas.microsoft.com/office/powerpoint/2010/main" val="279482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ChangeArrowheads="1"/>
          </p:cNvSpPr>
          <p:nvPr/>
        </p:nvSpPr>
        <p:spPr bwMode="auto">
          <a:xfrm>
            <a:off x="608013" y="425450"/>
            <a:ext cx="8226425" cy="1143000"/>
          </a:xfrm>
          <a:prstGeom prst="rect">
            <a:avLst/>
          </a:prstGeom>
          <a:noFill/>
          <a:ln w="9525">
            <a:noFill/>
            <a:miter lim="800000"/>
            <a:headEnd/>
            <a:tailEnd/>
          </a:ln>
          <a:effectLst/>
        </p:spPr>
        <p:txBody>
          <a:bodyPr anchor="ctr" anchorCtr="1"/>
          <a:lstStyle/>
          <a:p>
            <a:pPr algn="ctr">
              <a:defRPr/>
            </a:pPr>
            <a:r>
              <a:rPr lang="en-US" sz="4400">
                <a:solidFill>
                  <a:schemeClr val="tx2"/>
                </a:solidFill>
                <a:effectLst>
                  <a:outerShdw blurRad="38100" dist="38100" dir="2700000" algn="tl">
                    <a:srgbClr val="000000"/>
                  </a:outerShdw>
                </a:effectLst>
                <a:latin typeface="Arial" charset="0"/>
                <a:cs typeface="+mn-cs"/>
              </a:rPr>
              <a:t>Cardiac Cycle</a:t>
            </a:r>
          </a:p>
        </p:txBody>
      </p:sp>
      <p:sp>
        <p:nvSpPr>
          <p:cNvPr id="274437" name="Rectangle 5"/>
          <p:cNvSpPr>
            <a:spLocks noChangeArrowheads="1"/>
          </p:cNvSpPr>
          <p:nvPr/>
        </p:nvSpPr>
        <p:spPr bwMode="auto">
          <a:xfrm>
            <a:off x="608013" y="1751013"/>
            <a:ext cx="8226425" cy="4497387"/>
          </a:xfrm>
          <a:prstGeom prst="rect">
            <a:avLst/>
          </a:prstGeom>
          <a:noFill/>
          <a:ln w="9525">
            <a:noFill/>
            <a:miter lim="800000"/>
            <a:headEnd/>
            <a:tailEnd/>
          </a:ln>
          <a:effectLst/>
        </p:spPr>
        <p:txBody>
          <a:bodyPr/>
          <a:lstStyle/>
          <a:p>
            <a:pPr marL="342900" indent="-342900" algn="l" rtl="0">
              <a:lnSpc>
                <a:spcPct val="90000"/>
              </a:lnSpc>
              <a:spcBef>
                <a:spcPct val="20000"/>
              </a:spcBef>
              <a:buClr>
                <a:schemeClr val="tx2"/>
              </a:buClr>
              <a:buSzPct val="115000"/>
              <a:buFont typeface="Wingdings" pitchFamily="2" charset="2"/>
              <a:buChar char="§"/>
              <a:defRPr/>
            </a:pPr>
            <a:r>
              <a:rPr lang="en-US" sz="3200" dirty="0">
                <a:solidFill>
                  <a:schemeClr val="tx1"/>
                </a:solidFill>
                <a:effectLst>
                  <a:outerShdw blurRad="38100" dist="38100" dir="2700000" algn="tl">
                    <a:srgbClr val="000000"/>
                  </a:outerShdw>
                </a:effectLst>
                <a:latin typeface="Arial" charset="0"/>
                <a:cs typeface="+mn-cs"/>
              </a:rPr>
              <a:t>Refers to the pumping cycle consisting of systole and diastole.</a:t>
            </a:r>
          </a:p>
          <a:p>
            <a:pPr marL="342900" indent="-342900" algn="l" rtl="0">
              <a:lnSpc>
                <a:spcPct val="90000"/>
              </a:lnSpc>
              <a:spcBef>
                <a:spcPct val="20000"/>
              </a:spcBef>
              <a:buClr>
                <a:schemeClr val="tx2"/>
              </a:buClr>
              <a:buSzPct val="115000"/>
              <a:buFont typeface="Wingdings" pitchFamily="2" charset="2"/>
              <a:buChar char="§"/>
              <a:defRPr/>
            </a:pPr>
            <a:endParaRPr lang="en-US" sz="3200" dirty="0">
              <a:solidFill>
                <a:schemeClr val="tx1"/>
              </a:solidFill>
              <a:effectLst>
                <a:outerShdw blurRad="38100" dist="38100" dir="2700000" algn="tl">
                  <a:srgbClr val="000000"/>
                </a:outerShdw>
              </a:effectLst>
              <a:latin typeface="Arial" charset="0"/>
              <a:cs typeface="+mn-cs"/>
            </a:endParaRPr>
          </a:p>
          <a:p>
            <a:pPr marL="342900" indent="-342900" algn="l" rtl="0">
              <a:lnSpc>
                <a:spcPct val="90000"/>
              </a:lnSpc>
              <a:spcBef>
                <a:spcPct val="20000"/>
              </a:spcBef>
              <a:buClr>
                <a:schemeClr val="tx2"/>
              </a:buClr>
              <a:buSzPct val="115000"/>
              <a:buFont typeface="Wingdings" pitchFamily="2" charset="2"/>
              <a:buChar char="§"/>
              <a:defRPr/>
            </a:pPr>
            <a:r>
              <a:rPr lang="en-US" sz="3200" dirty="0">
                <a:solidFill>
                  <a:schemeClr val="tx1"/>
                </a:solidFill>
                <a:effectLst>
                  <a:outerShdw blurRad="38100" dist="38100" dir="2700000" algn="tl">
                    <a:srgbClr val="000000"/>
                  </a:outerShdw>
                </a:effectLst>
                <a:latin typeface="Arial" charset="0"/>
                <a:cs typeface="+mn-cs"/>
              </a:rPr>
              <a:t>Preload – stretch of ventricle muscle fibers before contraction, created by end-diastolic volume</a:t>
            </a:r>
          </a:p>
          <a:p>
            <a:pPr marL="342900" indent="-342900" algn="l" rtl="0">
              <a:lnSpc>
                <a:spcPct val="90000"/>
              </a:lnSpc>
              <a:spcBef>
                <a:spcPct val="20000"/>
              </a:spcBef>
              <a:buClr>
                <a:schemeClr val="tx2"/>
              </a:buClr>
              <a:buSzPct val="115000"/>
              <a:buFont typeface="Wingdings" pitchFamily="2" charset="2"/>
              <a:buChar char="§"/>
              <a:defRPr/>
            </a:pPr>
            <a:endParaRPr lang="en-US" sz="3200" dirty="0">
              <a:solidFill>
                <a:schemeClr val="tx1"/>
              </a:solidFill>
              <a:effectLst>
                <a:outerShdw blurRad="38100" dist="38100" dir="2700000" algn="tl">
                  <a:srgbClr val="000000"/>
                </a:outerShdw>
              </a:effectLst>
              <a:latin typeface="Arial" charset="0"/>
              <a:cs typeface="+mn-cs"/>
            </a:endParaRPr>
          </a:p>
          <a:p>
            <a:pPr marL="342900" indent="-342900" algn="l" rtl="0">
              <a:lnSpc>
                <a:spcPct val="90000"/>
              </a:lnSpc>
              <a:spcBef>
                <a:spcPct val="20000"/>
              </a:spcBef>
              <a:buClr>
                <a:schemeClr val="tx2"/>
              </a:buClr>
              <a:buSzPct val="115000"/>
              <a:buFont typeface="Wingdings" pitchFamily="2" charset="2"/>
              <a:buChar char="§"/>
              <a:defRPr/>
            </a:pPr>
            <a:r>
              <a:rPr lang="en-US" sz="3200" dirty="0">
                <a:solidFill>
                  <a:schemeClr val="tx1"/>
                </a:solidFill>
                <a:effectLst>
                  <a:outerShdw blurRad="38100" dist="38100" dir="2700000" algn="tl">
                    <a:srgbClr val="000000"/>
                  </a:outerShdw>
                </a:effectLst>
                <a:latin typeface="Arial" charset="0"/>
                <a:cs typeface="+mn-cs"/>
              </a:rPr>
              <a:t>Afterload – Resistance to ejection of blood during systole.</a:t>
            </a:r>
          </a:p>
        </p:txBody>
      </p:sp>
    </p:spTree>
    <p:extLst>
      <p:ext uri="{BB962C8B-B14F-4D97-AF65-F5344CB8AC3E}">
        <p14:creationId xmlns:p14="http://schemas.microsoft.com/office/powerpoint/2010/main" val="771458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cvphysiology.com/Cardiac%20Function/CF007%20preload%20determinants%2020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2400"/>
            <a:ext cx="8568951" cy="654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55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688632"/>
          </a:xfrm>
        </p:spPr>
        <p:txBody>
          <a:bodyPr>
            <a:normAutofit fontScale="92500"/>
          </a:bodyPr>
          <a:lstStyle/>
          <a:p>
            <a:pPr marL="0" indent="0" algn="ctr" rtl="0">
              <a:buNone/>
            </a:pPr>
            <a:r>
              <a:rPr lang="en-US" sz="6600" b="1" dirty="0" smtClean="0">
                <a:solidFill>
                  <a:schemeClr val="accent6"/>
                </a:solidFill>
                <a:cs typeface="B Titr" pitchFamily="2" charset="-78"/>
              </a:rPr>
              <a:t>SHAHRAM KHAMISSI</a:t>
            </a:r>
          </a:p>
          <a:p>
            <a:pPr marL="0" indent="0" algn="ctr" rtl="0">
              <a:buNone/>
            </a:pPr>
            <a:r>
              <a:rPr lang="en-US" sz="6600" dirty="0" smtClean="0">
                <a:solidFill>
                  <a:srgbClr val="92D050"/>
                </a:solidFill>
                <a:cs typeface="2  Niki Shadow" pitchFamily="2" charset="-78"/>
              </a:rPr>
              <a:t>MSCN</a:t>
            </a:r>
          </a:p>
          <a:p>
            <a:pPr marL="0" indent="0" algn="ctr" rtl="0">
              <a:buNone/>
            </a:pPr>
            <a:r>
              <a:rPr lang="en-US" sz="4000" b="1" dirty="0" smtClean="0">
                <a:cs typeface="2  Baran Outline" pitchFamily="2" charset="-78"/>
              </a:rPr>
              <a:t>Ahvaz </a:t>
            </a:r>
            <a:r>
              <a:rPr lang="en-US" sz="4000" b="1" dirty="0" err="1" smtClean="0">
                <a:cs typeface="2  Baran Outline" pitchFamily="2" charset="-78"/>
              </a:rPr>
              <a:t>Jundishapour</a:t>
            </a:r>
            <a:r>
              <a:rPr lang="en-US" sz="4000" b="1" dirty="0" smtClean="0">
                <a:cs typeface="2  Baran Outline" pitchFamily="2" charset="-78"/>
              </a:rPr>
              <a:t> University of Medical sciences </a:t>
            </a:r>
          </a:p>
          <a:p>
            <a:pPr marL="0" indent="0" algn="ctr" rtl="0">
              <a:buNone/>
            </a:pPr>
            <a:r>
              <a:rPr lang="en-US" sz="4000" b="1" dirty="0" smtClean="0">
                <a:solidFill>
                  <a:schemeClr val="accent1">
                    <a:lumMod val="75000"/>
                  </a:schemeClr>
                </a:solidFill>
              </a:rPr>
              <a:t>Ayatollah </a:t>
            </a:r>
            <a:r>
              <a:rPr lang="en-US" sz="4000" b="1" dirty="0" err="1" smtClean="0">
                <a:solidFill>
                  <a:schemeClr val="accent1">
                    <a:lumMod val="75000"/>
                  </a:schemeClr>
                </a:solidFill>
              </a:rPr>
              <a:t>Taleghani</a:t>
            </a:r>
            <a:r>
              <a:rPr lang="en-US" sz="4000" b="1" dirty="0" smtClean="0">
                <a:solidFill>
                  <a:schemeClr val="accent1">
                    <a:lumMod val="75000"/>
                  </a:schemeClr>
                </a:solidFill>
              </a:rPr>
              <a:t> Hospital</a:t>
            </a:r>
          </a:p>
          <a:p>
            <a:pPr marL="0" indent="0" algn="ctr" rtl="0">
              <a:buNone/>
            </a:pPr>
            <a:r>
              <a:rPr lang="en-US" sz="4000" b="1" dirty="0" smtClean="0">
                <a:solidFill>
                  <a:schemeClr val="accent6">
                    <a:lumMod val="60000"/>
                    <a:lumOff val="40000"/>
                  </a:schemeClr>
                </a:solidFill>
              </a:rPr>
              <a:t>Ahvaz – Iran </a:t>
            </a:r>
          </a:p>
          <a:p>
            <a:pPr marL="0" indent="0" algn="ctr" rtl="0">
              <a:buNone/>
            </a:pPr>
            <a:r>
              <a:rPr lang="en-US" sz="4000" b="1" smtClean="0">
                <a:solidFill>
                  <a:srgbClr val="FFFF00"/>
                </a:solidFill>
              </a:rPr>
              <a:t>Autumn </a:t>
            </a:r>
            <a:r>
              <a:rPr lang="en-US" sz="4000" b="1" smtClean="0">
                <a:solidFill>
                  <a:srgbClr val="C00000"/>
                </a:solidFill>
              </a:rPr>
              <a:t>1400</a:t>
            </a:r>
            <a:endParaRPr lang="en-US" sz="4000" b="1" dirty="0">
              <a:solidFill>
                <a:srgbClr val="C00000"/>
              </a:solidFill>
            </a:endParaRPr>
          </a:p>
        </p:txBody>
      </p:sp>
    </p:spTree>
    <p:extLst>
      <p:ext uri="{BB962C8B-B14F-4D97-AF65-F5344CB8AC3E}">
        <p14:creationId xmlns:p14="http://schemas.microsoft.com/office/powerpoint/2010/main" val="2496006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Rectangle 4"/>
          <p:cNvSpPr>
            <a:spLocks noChangeArrowheads="1"/>
          </p:cNvSpPr>
          <p:nvPr/>
        </p:nvSpPr>
        <p:spPr bwMode="auto">
          <a:xfrm>
            <a:off x="608013" y="425450"/>
            <a:ext cx="8226425" cy="1143000"/>
          </a:xfrm>
          <a:prstGeom prst="rect">
            <a:avLst/>
          </a:prstGeom>
          <a:noFill/>
          <a:ln w="9525">
            <a:noFill/>
            <a:miter lim="800000"/>
            <a:headEnd/>
            <a:tailEnd/>
          </a:ln>
          <a:effectLst/>
        </p:spPr>
        <p:txBody>
          <a:bodyPr anchor="ctr" anchorCtr="1"/>
          <a:lstStyle/>
          <a:p>
            <a:pPr algn="ctr">
              <a:defRPr/>
            </a:pPr>
            <a:r>
              <a:rPr lang="en-US" sz="4400">
                <a:solidFill>
                  <a:schemeClr val="tx2"/>
                </a:solidFill>
                <a:effectLst>
                  <a:outerShdw blurRad="38100" dist="38100" dir="2700000" algn="tl">
                    <a:srgbClr val="000000"/>
                  </a:outerShdw>
                </a:effectLst>
                <a:latin typeface="Arial" charset="0"/>
                <a:cs typeface="+mn-cs"/>
              </a:rPr>
              <a:t>Types of Catheters</a:t>
            </a:r>
          </a:p>
        </p:txBody>
      </p:sp>
      <p:sp>
        <p:nvSpPr>
          <p:cNvPr id="275461" name="Rectangle 5"/>
          <p:cNvSpPr>
            <a:spLocks noChangeArrowheads="1"/>
          </p:cNvSpPr>
          <p:nvPr/>
        </p:nvSpPr>
        <p:spPr bwMode="auto">
          <a:xfrm>
            <a:off x="608013" y="1751013"/>
            <a:ext cx="8226425" cy="4497387"/>
          </a:xfrm>
          <a:prstGeom prst="rect">
            <a:avLst/>
          </a:prstGeom>
          <a:noFill/>
          <a:ln w="9525">
            <a:noFill/>
            <a:miter lim="800000"/>
            <a:headEnd/>
            <a:tailEnd/>
          </a:ln>
          <a:effectLst/>
        </p:spPr>
        <p:txBody>
          <a:bodyPr/>
          <a:lstStyle/>
          <a:p>
            <a:pPr marL="609600" indent="-609600" algn="l" rtl="0">
              <a:spcBef>
                <a:spcPct val="20000"/>
              </a:spcBef>
              <a:buClr>
                <a:schemeClr val="tx2"/>
              </a:buClr>
              <a:buSzPct val="115000"/>
              <a:buFont typeface="Wingdings" pitchFamily="2" charset="2"/>
              <a:buAutoNum type="arabicPeriod"/>
              <a:defRPr/>
            </a:pPr>
            <a:r>
              <a:rPr lang="en-US" sz="3200" dirty="0">
                <a:solidFill>
                  <a:schemeClr val="tx1"/>
                </a:solidFill>
                <a:effectLst>
                  <a:outerShdw blurRad="38100" dist="38100" dir="2700000" algn="tl">
                    <a:srgbClr val="000000"/>
                  </a:outerShdw>
                </a:effectLst>
                <a:latin typeface="Arial" charset="0"/>
                <a:cs typeface="+mn-cs"/>
              </a:rPr>
              <a:t>Arterial Catheter</a:t>
            </a:r>
          </a:p>
          <a:p>
            <a:pPr marL="609600" indent="-609600" algn="l" rtl="0">
              <a:spcBef>
                <a:spcPct val="20000"/>
              </a:spcBef>
              <a:buClr>
                <a:schemeClr val="tx2"/>
              </a:buClr>
              <a:buSzPct val="115000"/>
              <a:buFont typeface="Wingdings" pitchFamily="2" charset="2"/>
              <a:buAutoNum type="arabicPeriod"/>
              <a:defRPr/>
            </a:pPr>
            <a:endParaRPr lang="en-US" sz="3200" dirty="0" smtClean="0">
              <a:solidFill>
                <a:schemeClr val="tx1"/>
              </a:solidFill>
              <a:effectLst>
                <a:outerShdw blurRad="38100" dist="38100" dir="2700000" algn="tl">
                  <a:srgbClr val="000000"/>
                </a:outerShdw>
              </a:effectLst>
              <a:latin typeface="Arial" charset="0"/>
              <a:cs typeface="+mn-cs"/>
            </a:endParaRPr>
          </a:p>
          <a:p>
            <a:pPr marL="609600" indent="-609600" algn="l" rtl="0">
              <a:spcBef>
                <a:spcPct val="20000"/>
              </a:spcBef>
              <a:buClr>
                <a:schemeClr val="tx2"/>
              </a:buClr>
              <a:buSzPct val="115000"/>
              <a:buFont typeface="Wingdings" pitchFamily="2" charset="2"/>
              <a:buAutoNum type="arabicPeriod"/>
              <a:defRPr/>
            </a:pPr>
            <a:r>
              <a:rPr lang="en-US" sz="3200" dirty="0" smtClean="0">
                <a:solidFill>
                  <a:schemeClr val="tx1"/>
                </a:solidFill>
                <a:effectLst>
                  <a:outerShdw blurRad="38100" dist="38100" dir="2700000" algn="tl">
                    <a:srgbClr val="000000"/>
                  </a:outerShdw>
                </a:effectLst>
                <a:latin typeface="Arial" charset="0"/>
                <a:cs typeface="+mn-cs"/>
              </a:rPr>
              <a:t>Central </a:t>
            </a:r>
            <a:r>
              <a:rPr lang="en-US" sz="3200" dirty="0">
                <a:solidFill>
                  <a:schemeClr val="tx1"/>
                </a:solidFill>
                <a:effectLst>
                  <a:outerShdw blurRad="38100" dist="38100" dir="2700000" algn="tl">
                    <a:srgbClr val="000000"/>
                  </a:outerShdw>
                </a:effectLst>
                <a:latin typeface="Arial" charset="0"/>
                <a:cs typeface="+mn-cs"/>
              </a:rPr>
              <a:t>Venous Catheter</a:t>
            </a:r>
          </a:p>
          <a:p>
            <a:pPr marL="609600" indent="-609600" algn="l" rtl="0">
              <a:spcBef>
                <a:spcPct val="20000"/>
              </a:spcBef>
              <a:buClr>
                <a:schemeClr val="tx2"/>
              </a:buClr>
              <a:buSzPct val="115000"/>
              <a:buFont typeface="Wingdings" pitchFamily="2" charset="2"/>
              <a:buAutoNum type="arabicPeriod"/>
              <a:defRPr/>
            </a:pPr>
            <a:endParaRPr lang="en-US" sz="3200" dirty="0">
              <a:solidFill>
                <a:schemeClr val="tx1"/>
              </a:solidFill>
              <a:effectLst>
                <a:outerShdw blurRad="38100" dist="38100" dir="2700000" algn="tl">
                  <a:srgbClr val="000000"/>
                </a:outerShdw>
              </a:effectLst>
              <a:latin typeface="Arial" charset="0"/>
              <a:cs typeface="+mn-cs"/>
            </a:endParaRPr>
          </a:p>
          <a:p>
            <a:pPr marL="609600" indent="-609600" algn="l" rtl="0">
              <a:spcBef>
                <a:spcPct val="20000"/>
              </a:spcBef>
              <a:buClr>
                <a:schemeClr val="tx2"/>
              </a:buClr>
              <a:buSzPct val="115000"/>
              <a:buFont typeface="Wingdings" pitchFamily="2" charset="2"/>
              <a:buAutoNum type="arabicPeriod"/>
              <a:defRPr/>
            </a:pPr>
            <a:r>
              <a:rPr lang="en-US" sz="3200" dirty="0" smtClean="0">
                <a:solidFill>
                  <a:schemeClr val="tx1"/>
                </a:solidFill>
                <a:effectLst>
                  <a:outerShdw blurRad="38100" dist="38100" dir="2700000" algn="tl">
                    <a:srgbClr val="000000"/>
                  </a:outerShdw>
                </a:effectLst>
                <a:latin typeface="Arial" charset="0"/>
                <a:cs typeface="+mn-cs"/>
              </a:rPr>
              <a:t>Pulmonary Artery Catheter</a:t>
            </a:r>
            <a:endParaRPr lang="en-US" sz="3200" dirty="0">
              <a:solidFill>
                <a:schemeClr val="tx1"/>
              </a:solidFill>
              <a:effectLst>
                <a:outerShdw blurRad="38100" dist="38100" dir="2700000" algn="tl">
                  <a:srgbClr val="000000"/>
                </a:outerShdw>
              </a:effectLst>
              <a:latin typeface="Arial" charset="0"/>
              <a:cs typeface="+mn-cs"/>
            </a:endParaRPr>
          </a:p>
        </p:txBody>
      </p:sp>
    </p:spTree>
    <p:extLst>
      <p:ext uri="{BB962C8B-B14F-4D97-AF65-F5344CB8AC3E}">
        <p14:creationId xmlns:p14="http://schemas.microsoft.com/office/powerpoint/2010/main" val="2634622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295400"/>
            <a:ext cx="8226425" cy="4497388"/>
          </a:xfrm>
        </p:spPr>
        <p:txBody>
          <a:bodyPr>
            <a:normAutofit/>
          </a:bodyPr>
          <a:lstStyle/>
          <a:p>
            <a:pPr algn="l" rtl="0" eaLnBrk="1" hangingPunct="1">
              <a:lnSpc>
                <a:spcPct val="90000"/>
              </a:lnSpc>
              <a:defRPr/>
            </a:pPr>
            <a:r>
              <a:rPr lang="en-US" b="1" dirty="0" smtClean="0"/>
              <a:t>Common Uses</a:t>
            </a:r>
          </a:p>
          <a:p>
            <a:pPr lvl="1" algn="l" rtl="0" eaLnBrk="1" hangingPunct="1">
              <a:lnSpc>
                <a:spcPct val="90000"/>
              </a:lnSpc>
              <a:defRPr/>
            </a:pPr>
            <a:r>
              <a:rPr lang="en-US" dirty="0" smtClean="0"/>
              <a:t>Measure systemic Artery Pressure</a:t>
            </a:r>
          </a:p>
          <a:p>
            <a:pPr lvl="1" algn="l" rtl="0" eaLnBrk="1" hangingPunct="1">
              <a:lnSpc>
                <a:spcPct val="90000"/>
              </a:lnSpc>
              <a:defRPr/>
            </a:pPr>
            <a:r>
              <a:rPr lang="en-US" dirty="0" smtClean="0"/>
              <a:t>Collect arterial blood gas samples</a:t>
            </a:r>
          </a:p>
          <a:p>
            <a:pPr lvl="1" algn="l" rtl="0" eaLnBrk="1" hangingPunct="1">
              <a:lnSpc>
                <a:spcPct val="90000"/>
              </a:lnSpc>
              <a:defRPr/>
            </a:pPr>
            <a:r>
              <a:rPr lang="en-US" dirty="0" err="1" smtClean="0"/>
              <a:t>Indocyanine</a:t>
            </a:r>
            <a:r>
              <a:rPr lang="en-US" dirty="0" smtClean="0"/>
              <a:t> green C.O. measurement</a:t>
            </a:r>
          </a:p>
          <a:p>
            <a:pPr algn="l" rtl="0" eaLnBrk="1" hangingPunct="1">
              <a:lnSpc>
                <a:spcPct val="90000"/>
              </a:lnSpc>
              <a:defRPr/>
            </a:pPr>
            <a:r>
              <a:rPr lang="en-US" b="1" dirty="0" smtClean="0"/>
              <a:t>Insertion Sites</a:t>
            </a:r>
          </a:p>
          <a:p>
            <a:pPr lvl="1" algn="l" rtl="0" eaLnBrk="1" hangingPunct="1">
              <a:lnSpc>
                <a:spcPct val="90000"/>
              </a:lnSpc>
              <a:defRPr/>
            </a:pPr>
            <a:r>
              <a:rPr lang="en-US" u="sng" dirty="0" smtClean="0"/>
              <a:t>Radial</a:t>
            </a:r>
            <a:r>
              <a:rPr lang="en-US" dirty="0" smtClean="0"/>
              <a:t>, brachial, femoral, </a:t>
            </a:r>
            <a:r>
              <a:rPr lang="en-US" dirty="0" err="1" smtClean="0"/>
              <a:t>dorsalis</a:t>
            </a:r>
            <a:r>
              <a:rPr lang="en-US" dirty="0" smtClean="0"/>
              <a:t> </a:t>
            </a:r>
            <a:r>
              <a:rPr lang="en-US" dirty="0" err="1" smtClean="0"/>
              <a:t>pedis</a:t>
            </a:r>
            <a:r>
              <a:rPr lang="en-US" dirty="0" smtClean="0"/>
              <a:t>, umbilical (neonates)</a:t>
            </a:r>
          </a:p>
          <a:p>
            <a:pPr algn="l" rtl="0" eaLnBrk="1" hangingPunct="1">
              <a:lnSpc>
                <a:spcPct val="90000"/>
              </a:lnSpc>
              <a:defRPr/>
            </a:pPr>
            <a:r>
              <a:rPr lang="en-US" b="1" dirty="0" smtClean="0"/>
              <a:t>Location</a:t>
            </a:r>
          </a:p>
          <a:p>
            <a:pPr lvl="1" algn="l" rtl="0" eaLnBrk="1" hangingPunct="1">
              <a:lnSpc>
                <a:spcPct val="90000"/>
              </a:lnSpc>
              <a:defRPr/>
            </a:pPr>
            <a:r>
              <a:rPr lang="en-US" dirty="0" smtClean="0"/>
              <a:t>Within systemic artery near insertion site</a:t>
            </a:r>
          </a:p>
          <a:p>
            <a:pPr lvl="1" algn="l" rtl="0" eaLnBrk="1" hangingPunct="1">
              <a:lnSpc>
                <a:spcPct val="90000"/>
              </a:lnSpc>
              <a:defRPr/>
            </a:pPr>
            <a:r>
              <a:rPr lang="en-US" dirty="0"/>
              <a:t>Radial artery is the site of choice because of the collateral circulation to the hand provided by the ulnar artery</a:t>
            </a:r>
          </a:p>
          <a:p>
            <a:pPr lvl="1" eaLnBrk="1" hangingPunct="1">
              <a:lnSpc>
                <a:spcPct val="90000"/>
              </a:lnSpc>
              <a:defRPr/>
            </a:pPr>
            <a:endParaRPr lang="en-US" dirty="0" smtClean="0"/>
          </a:p>
        </p:txBody>
      </p:sp>
      <p:sp>
        <p:nvSpPr>
          <p:cNvPr id="19458" name="Rectangle 2"/>
          <p:cNvSpPr>
            <a:spLocks noGrp="1" noChangeArrowheads="1"/>
          </p:cNvSpPr>
          <p:nvPr>
            <p:ph type="title"/>
          </p:nvPr>
        </p:nvSpPr>
        <p:spPr/>
        <p:txBody>
          <a:bodyPr/>
          <a:lstStyle/>
          <a:p>
            <a:pPr eaLnBrk="1" hangingPunct="1">
              <a:defRPr/>
            </a:pPr>
            <a:r>
              <a:rPr lang="en-US" smtClean="0"/>
              <a:t>Arterial Catheter</a:t>
            </a:r>
          </a:p>
        </p:txBody>
      </p:sp>
    </p:spTree>
    <p:extLst>
      <p:ext uri="{BB962C8B-B14F-4D97-AF65-F5344CB8AC3E}">
        <p14:creationId xmlns:p14="http://schemas.microsoft.com/office/powerpoint/2010/main" val="2215247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1371600"/>
            <a:ext cx="8226425" cy="4497388"/>
          </a:xfrm>
        </p:spPr>
        <p:txBody>
          <a:bodyPr>
            <a:normAutofit fontScale="92500" lnSpcReduction="10000"/>
          </a:bodyPr>
          <a:lstStyle/>
          <a:p>
            <a:pPr algn="l" rtl="0" eaLnBrk="1" hangingPunct="1">
              <a:defRPr/>
            </a:pPr>
            <a:r>
              <a:rPr lang="en-US" sz="2800" dirty="0" smtClean="0"/>
              <a:t>120/80 mmHg</a:t>
            </a:r>
          </a:p>
          <a:p>
            <a:pPr marL="0" indent="0" algn="l" rtl="0" eaLnBrk="1" hangingPunct="1">
              <a:buFont typeface="Wingdings" pitchFamily="2" charset="2"/>
              <a:buNone/>
              <a:defRPr/>
            </a:pPr>
            <a:r>
              <a:rPr lang="en-US" sz="2800" dirty="0" smtClean="0"/>
              <a:t>Systolic (contraction): 100-140 mmHg; min acceptable 90</a:t>
            </a:r>
          </a:p>
          <a:p>
            <a:pPr marL="0" indent="0" algn="l" rtl="0" eaLnBrk="1" hangingPunct="1">
              <a:buFont typeface="Wingdings" pitchFamily="2" charset="2"/>
              <a:buNone/>
              <a:defRPr/>
            </a:pPr>
            <a:r>
              <a:rPr lang="en-US" sz="2800" dirty="0" smtClean="0"/>
              <a:t>Diastolic (relaxation): 60-90 mmHg</a:t>
            </a:r>
          </a:p>
          <a:p>
            <a:pPr marL="0" indent="0" algn="l" rtl="0" eaLnBrk="1" hangingPunct="1">
              <a:buFont typeface="Wingdings" pitchFamily="2" charset="2"/>
              <a:buNone/>
              <a:defRPr/>
            </a:pPr>
            <a:r>
              <a:rPr lang="en-US" sz="2800" b="1" dirty="0" smtClean="0"/>
              <a:t>Mean: 80-100 mmHg</a:t>
            </a:r>
          </a:p>
          <a:p>
            <a:pPr lvl="1" algn="l" rtl="0" eaLnBrk="1" hangingPunct="1">
              <a:buFont typeface="Wingdings" pitchFamily="2" charset="2"/>
              <a:buNone/>
              <a:defRPr/>
            </a:pPr>
            <a:r>
              <a:rPr lang="en-US" sz="2400" dirty="0" smtClean="0"/>
              <a:t>MAP = </a:t>
            </a:r>
            <a:r>
              <a:rPr lang="en-US" sz="2400" u="sng" dirty="0" smtClean="0"/>
              <a:t>(systolic + 2 x diastolic)</a:t>
            </a:r>
            <a:endParaRPr lang="en-US" sz="2400" dirty="0" smtClean="0"/>
          </a:p>
          <a:p>
            <a:pPr lvl="1" algn="l" rtl="0" eaLnBrk="1" hangingPunct="1">
              <a:buFont typeface="Wingdings" pitchFamily="2" charset="2"/>
              <a:buNone/>
              <a:defRPr/>
            </a:pPr>
            <a:r>
              <a:rPr lang="en-US" sz="2400" dirty="0" smtClean="0"/>
              <a:t>				      3</a:t>
            </a:r>
          </a:p>
          <a:p>
            <a:pPr algn="l" rtl="0" eaLnBrk="1" hangingPunct="1">
              <a:defRPr/>
            </a:pPr>
            <a:r>
              <a:rPr lang="en-US" sz="2400" dirty="0" smtClean="0"/>
              <a:t>The diastolic value receives greater weight in this formula because the diastolic phase is about twice as long as the systolic phase</a:t>
            </a:r>
          </a:p>
          <a:p>
            <a:pPr algn="l" rtl="0" eaLnBrk="1" hangingPunct="1">
              <a:defRPr/>
            </a:pPr>
            <a:r>
              <a:rPr lang="en-US" sz="2400" b="1" dirty="0" smtClean="0"/>
              <a:t>A MAP of 60 mmHg is considered the minimum pressure needed to maintain adequate tissue perfusion</a:t>
            </a:r>
          </a:p>
          <a:p>
            <a:pPr lvl="1" eaLnBrk="1" hangingPunct="1">
              <a:buFont typeface="Wingdings" pitchFamily="2" charset="2"/>
              <a:buNone/>
              <a:defRPr/>
            </a:pPr>
            <a:endParaRPr lang="en-US" sz="2400" dirty="0" smtClean="0"/>
          </a:p>
        </p:txBody>
      </p:sp>
      <p:sp>
        <p:nvSpPr>
          <p:cNvPr id="28674" name="Rectangle 2"/>
          <p:cNvSpPr>
            <a:spLocks noGrp="1" noChangeArrowheads="1"/>
          </p:cNvSpPr>
          <p:nvPr>
            <p:ph type="title"/>
          </p:nvPr>
        </p:nvSpPr>
        <p:spPr>
          <a:xfrm>
            <a:off x="457200" y="152400"/>
            <a:ext cx="8226425" cy="1143000"/>
          </a:xfrm>
        </p:spPr>
        <p:txBody>
          <a:bodyPr>
            <a:normAutofit fontScale="90000"/>
          </a:bodyPr>
          <a:lstStyle/>
          <a:p>
            <a:pPr eaLnBrk="1" hangingPunct="1">
              <a:defRPr/>
            </a:pPr>
            <a:r>
              <a:rPr lang="en-US" sz="4000" dirty="0" smtClean="0"/>
              <a:t>Arterial Catheter: </a:t>
            </a:r>
            <a:br>
              <a:rPr lang="en-US" sz="4000" dirty="0" smtClean="0"/>
            </a:br>
            <a:r>
              <a:rPr lang="en-US" sz="4000" dirty="0" smtClean="0"/>
              <a:t>Normal Arterial Pressure</a:t>
            </a:r>
          </a:p>
        </p:txBody>
      </p:sp>
    </p:spTree>
    <p:extLst>
      <p:ext uri="{BB962C8B-B14F-4D97-AF65-F5344CB8AC3E}">
        <p14:creationId xmlns:p14="http://schemas.microsoft.com/office/powerpoint/2010/main" val="2648280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p:txBody>
          <a:bodyPr/>
          <a:lstStyle/>
          <a:p>
            <a:pPr algn="l" rtl="0" eaLnBrk="1" hangingPunct="1">
              <a:lnSpc>
                <a:spcPct val="90000"/>
              </a:lnSpc>
              <a:defRPr/>
            </a:pPr>
            <a:r>
              <a:rPr lang="en-US" dirty="0" smtClean="0"/>
              <a:t>Absolute </a:t>
            </a:r>
            <a:r>
              <a:rPr lang="en-US" dirty="0" err="1" smtClean="0"/>
              <a:t>hypovolemia</a:t>
            </a:r>
            <a:endParaRPr lang="en-US" dirty="0" smtClean="0"/>
          </a:p>
          <a:p>
            <a:pPr lvl="1" algn="l" rtl="0" eaLnBrk="1" hangingPunct="1">
              <a:lnSpc>
                <a:spcPct val="90000"/>
              </a:lnSpc>
              <a:defRPr/>
            </a:pPr>
            <a:r>
              <a:rPr lang="en-US" dirty="0" smtClean="0"/>
              <a:t>Blood loss</a:t>
            </a:r>
          </a:p>
          <a:p>
            <a:pPr lvl="1" algn="l" rtl="0" eaLnBrk="1" hangingPunct="1">
              <a:lnSpc>
                <a:spcPct val="90000"/>
              </a:lnSpc>
              <a:defRPr/>
            </a:pPr>
            <a:r>
              <a:rPr lang="en-US" dirty="0" smtClean="0"/>
              <a:t>Dehydration</a:t>
            </a:r>
          </a:p>
          <a:p>
            <a:pPr lvl="1" algn="l" rtl="0" eaLnBrk="1" hangingPunct="1">
              <a:lnSpc>
                <a:spcPct val="90000"/>
              </a:lnSpc>
              <a:defRPr/>
            </a:pPr>
            <a:endParaRPr lang="en-US" dirty="0" smtClean="0"/>
          </a:p>
          <a:p>
            <a:pPr algn="l" rtl="0" eaLnBrk="1" hangingPunct="1">
              <a:lnSpc>
                <a:spcPct val="90000"/>
              </a:lnSpc>
              <a:defRPr/>
            </a:pPr>
            <a:r>
              <a:rPr lang="en-US" dirty="0" smtClean="0"/>
              <a:t>Relative </a:t>
            </a:r>
            <a:r>
              <a:rPr lang="en-US" dirty="0" err="1" smtClean="0"/>
              <a:t>hypovolemia</a:t>
            </a:r>
            <a:endParaRPr lang="en-US" dirty="0" smtClean="0"/>
          </a:p>
          <a:p>
            <a:pPr lvl="1" algn="l" rtl="0" eaLnBrk="1" hangingPunct="1">
              <a:lnSpc>
                <a:spcPct val="90000"/>
              </a:lnSpc>
              <a:defRPr/>
            </a:pPr>
            <a:r>
              <a:rPr lang="en-US" dirty="0" smtClean="0"/>
              <a:t>Shock</a:t>
            </a:r>
          </a:p>
          <a:p>
            <a:pPr lvl="1" algn="l" rtl="0" eaLnBrk="1" hangingPunct="1">
              <a:lnSpc>
                <a:spcPct val="90000"/>
              </a:lnSpc>
              <a:defRPr/>
            </a:pPr>
            <a:r>
              <a:rPr lang="en-US" dirty="0" smtClean="0"/>
              <a:t>Vasodilation</a:t>
            </a:r>
          </a:p>
          <a:p>
            <a:pPr lvl="1" algn="l" rtl="0" eaLnBrk="1" hangingPunct="1">
              <a:lnSpc>
                <a:spcPct val="90000"/>
              </a:lnSpc>
              <a:defRPr/>
            </a:pPr>
            <a:endParaRPr lang="en-US" dirty="0" smtClean="0"/>
          </a:p>
          <a:p>
            <a:pPr algn="l" rtl="0" eaLnBrk="1" hangingPunct="1">
              <a:lnSpc>
                <a:spcPct val="90000"/>
              </a:lnSpc>
              <a:defRPr/>
            </a:pPr>
            <a:r>
              <a:rPr lang="en-US" dirty="0" smtClean="0"/>
              <a:t>Cardiac Failure</a:t>
            </a:r>
          </a:p>
        </p:txBody>
      </p:sp>
      <p:sp>
        <p:nvSpPr>
          <p:cNvPr id="117762" name="Rectangle 2"/>
          <p:cNvSpPr>
            <a:spLocks noGrp="1" noChangeArrowheads="1"/>
          </p:cNvSpPr>
          <p:nvPr>
            <p:ph type="title"/>
          </p:nvPr>
        </p:nvSpPr>
        <p:spPr/>
        <p:txBody>
          <a:bodyPr>
            <a:normAutofit fontScale="90000"/>
          </a:bodyPr>
          <a:lstStyle/>
          <a:p>
            <a:pPr eaLnBrk="1" hangingPunct="1">
              <a:defRPr/>
            </a:pPr>
            <a:r>
              <a:rPr lang="en-US" sz="4000" smtClean="0"/>
              <a:t>Arterial Catheter: </a:t>
            </a:r>
            <a:br>
              <a:rPr lang="en-US" sz="4000" smtClean="0"/>
            </a:br>
            <a:r>
              <a:rPr lang="en-US" sz="4000" smtClean="0"/>
              <a:t>Decreased Arterial Pressure</a:t>
            </a:r>
          </a:p>
        </p:txBody>
      </p:sp>
    </p:spTree>
    <p:extLst>
      <p:ext uri="{BB962C8B-B14F-4D97-AF65-F5344CB8AC3E}">
        <p14:creationId xmlns:p14="http://schemas.microsoft.com/office/powerpoint/2010/main" val="749453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user\Desktop\HEMODYNAMIC MONITORING\HM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065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user\Desktop\HEMODYNAMIC MONITORING\HM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342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p:txBody>
          <a:bodyPr/>
          <a:lstStyle/>
          <a:p>
            <a:pPr algn="l" rtl="0" eaLnBrk="1" hangingPunct="1">
              <a:lnSpc>
                <a:spcPct val="90000"/>
              </a:lnSpc>
              <a:defRPr/>
            </a:pPr>
            <a:r>
              <a:rPr lang="en-US" dirty="0" smtClean="0"/>
              <a:t>Improvement in circulatory volume and function</a:t>
            </a:r>
          </a:p>
          <a:p>
            <a:pPr algn="l" rtl="0" eaLnBrk="1" hangingPunct="1">
              <a:lnSpc>
                <a:spcPct val="90000"/>
              </a:lnSpc>
              <a:defRPr/>
            </a:pPr>
            <a:endParaRPr lang="en-US" dirty="0" smtClean="0"/>
          </a:p>
          <a:p>
            <a:pPr algn="l" rtl="0" eaLnBrk="1" hangingPunct="1">
              <a:lnSpc>
                <a:spcPct val="90000"/>
              </a:lnSpc>
              <a:defRPr/>
            </a:pPr>
            <a:r>
              <a:rPr lang="en-US" dirty="0" smtClean="0"/>
              <a:t>Sympathetic stimulation</a:t>
            </a:r>
          </a:p>
          <a:p>
            <a:pPr algn="l" rtl="0" eaLnBrk="1" hangingPunct="1">
              <a:lnSpc>
                <a:spcPct val="90000"/>
              </a:lnSpc>
              <a:defRPr/>
            </a:pPr>
            <a:endParaRPr lang="en-US" dirty="0" smtClean="0"/>
          </a:p>
          <a:p>
            <a:pPr algn="l" rtl="0" eaLnBrk="1" hangingPunct="1">
              <a:lnSpc>
                <a:spcPct val="90000"/>
              </a:lnSpc>
              <a:defRPr/>
            </a:pPr>
            <a:r>
              <a:rPr lang="en-US" dirty="0" smtClean="0"/>
              <a:t>Vasoconstriction</a:t>
            </a:r>
          </a:p>
          <a:p>
            <a:pPr algn="l" rtl="0" eaLnBrk="1" hangingPunct="1">
              <a:lnSpc>
                <a:spcPct val="90000"/>
              </a:lnSpc>
              <a:defRPr/>
            </a:pPr>
            <a:endParaRPr lang="en-US" dirty="0" smtClean="0"/>
          </a:p>
          <a:p>
            <a:pPr algn="l" rtl="0" eaLnBrk="1" hangingPunct="1">
              <a:lnSpc>
                <a:spcPct val="90000"/>
              </a:lnSpc>
              <a:defRPr/>
            </a:pPr>
            <a:r>
              <a:rPr lang="en-US" dirty="0" smtClean="0"/>
              <a:t>Administration of vasopressors</a:t>
            </a:r>
          </a:p>
        </p:txBody>
      </p:sp>
      <p:sp>
        <p:nvSpPr>
          <p:cNvPr id="118786" name="Rectangle 2"/>
          <p:cNvSpPr>
            <a:spLocks noGrp="1" noChangeArrowheads="1"/>
          </p:cNvSpPr>
          <p:nvPr>
            <p:ph type="title"/>
          </p:nvPr>
        </p:nvSpPr>
        <p:spPr/>
        <p:txBody>
          <a:bodyPr>
            <a:normAutofit fontScale="90000"/>
          </a:bodyPr>
          <a:lstStyle/>
          <a:p>
            <a:pPr eaLnBrk="1" hangingPunct="1">
              <a:defRPr/>
            </a:pPr>
            <a:r>
              <a:rPr lang="en-US" sz="4000" smtClean="0"/>
              <a:t>Arterial Catheter: </a:t>
            </a:r>
            <a:br>
              <a:rPr lang="en-US" sz="4000" smtClean="0"/>
            </a:br>
            <a:r>
              <a:rPr lang="en-US" sz="4000" smtClean="0"/>
              <a:t>Increased Arterial Pressure</a:t>
            </a:r>
          </a:p>
        </p:txBody>
      </p:sp>
    </p:spTree>
    <p:extLst>
      <p:ext uri="{BB962C8B-B14F-4D97-AF65-F5344CB8AC3E}">
        <p14:creationId xmlns:p14="http://schemas.microsoft.com/office/powerpoint/2010/main" val="414724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67544" y="1052736"/>
            <a:ext cx="8229600" cy="5145435"/>
          </a:xfrm>
        </p:spPr>
        <p:txBody>
          <a:bodyPr>
            <a:normAutofit/>
          </a:bodyPr>
          <a:lstStyle/>
          <a:p>
            <a:pPr algn="l" rtl="0" eaLnBrk="1" hangingPunct="1">
              <a:defRPr/>
            </a:pPr>
            <a:r>
              <a:rPr lang="en-US" b="1" dirty="0" smtClean="0">
                <a:cs typeface="Arial" charset="0"/>
                <a:sym typeface="Wingdings" pitchFamily="2" charset="2"/>
              </a:rPr>
              <a:t>The difference between arterial systolic and diastolic pressure</a:t>
            </a:r>
            <a:r>
              <a:rPr lang="en-US" dirty="0" smtClean="0">
                <a:cs typeface="Arial" charset="0"/>
                <a:sym typeface="Wingdings" pitchFamily="2" charset="2"/>
              </a:rPr>
              <a:t>.</a:t>
            </a:r>
          </a:p>
          <a:p>
            <a:pPr algn="l" rtl="0" eaLnBrk="1" hangingPunct="1">
              <a:defRPr/>
            </a:pPr>
            <a:r>
              <a:rPr lang="en-US" dirty="0" smtClean="0">
                <a:cs typeface="Arial" charset="0"/>
                <a:sym typeface="Wingdings" pitchFamily="2" charset="2"/>
              </a:rPr>
              <a:t>Pulse pressure = systolic pressure – diastolic pressure.</a:t>
            </a:r>
          </a:p>
          <a:p>
            <a:pPr algn="l" rtl="0" eaLnBrk="1" hangingPunct="1">
              <a:defRPr/>
            </a:pPr>
            <a:r>
              <a:rPr lang="en-US" dirty="0" err="1"/>
              <a:t>Bradycardia</a:t>
            </a:r>
            <a:r>
              <a:rPr lang="en-US" dirty="0"/>
              <a:t>: low rate allows the blood volume more time for diastolic runoff and causes a lower diastolic pressure</a:t>
            </a:r>
          </a:p>
          <a:p>
            <a:pPr algn="l" rtl="0" eaLnBrk="1" hangingPunct="1">
              <a:defRPr/>
            </a:pPr>
            <a:r>
              <a:rPr lang="en-US" dirty="0"/>
              <a:t>Tachycardia: high rate allows the blood volume less time for diastolic runoff and causes a higher diastolic pressure</a:t>
            </a:r>
          </a:p>
          <a:p>
            <a:pPr eaLnBrk="1" hangingPunct="1">
              <a:defRPr/>
            </a:pPr>
            <a:endParaRPr lang="en-US" dirty="0" smtClean="0">
              <a:cs typeface="Arial" charset="0"/>
              <a:sym typeface="Wingdings" pitchFamily="2" charset="2"/>
            </a:endParaRPr>
          </a:p>
          <a:p>
            <a:pPr eaLnBrk="1" hangingPunct="1">
              <a:defRPr/>
            </a:pPr>
            <a:endParaRPr lang="en-US" dirty="0" smtClean="0">
              <a:cs typeface="Arial" charset="0"/>
              <a:sym typeface="Wingdings" pitchFamily="2" charset="2"/>
            </a:endParaRPr>
          </a:p>
        </p:txBody>
      </p:sp>
      <p:sp>
        <p:nvSpPr>
          <p:cNvPr id="38914" name="Rectangle 2"/>
          <p:cNvSpPr>
            <a:spLocks noGrp="1" noChangeArrowheads="1"/>
          </p:cNvSpPr>
          <p:nvPr>
            <p:ph type="title"/>
          </p:nvPr>
        </p:nvSpPr>
        <p:spPr>
          <a:xfrm>
            <a:off x="323528" y="116632"/>
            <a:ext cx="8424936" cy="854968"/>
          </a:xfrm>
        </p:spPr>
        <p:txBody>
          <a:bodyPr>
            <a:normAutofit/>
          </a:bodyPr>
          <a:lstStyle/>
          <a:p>
            <a:pPr eaLnBrk="1" hangingPunct="1">
              <a:defRPr/>
            </a:pPr>
            <a:r>
              <a:rPr lang="en-US" sz="3200" b="1" dirty="0" smtClean="0"/>
              <a:t>Arterial Catheter : Pulse Pressure</a:t>
            </a:r>
          </a:p>
        </p:txBody>
      </p:sp>
    </p:spTree>
    <p:extLst>
      <p:ext uri="{BB962C8B-B14F-4D97-AF65-F5344CB8AC3E}">
        <p14:creationId xmlns:p14="http://schemas.microsoft.com/office/powerpoint/2010/main" val="3072752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idx="1"/>
          </p:nvPr>
        </p:nvSpPr>
        <p:spPr/>
        <p:txBody>
          <a:bodyPr/>
          <a:lstStyle/>
          <a:p>
            <a:pPr marL="0" indent="0" algn="l" rtl="0" eaLnBrk="1" hangingPunct="1">
              <a:buNone/>
              <a:defRPr/>
            </a:pPr>
            <a:r>
              <a:rPr lang="en-US" dirty="0" smtClean="0">
                <a:cs typeface="Arial" charset="0"/>
                <a:sym typeface="Wingdings" pitchFamily="2" charset="2"/>
              </a:rPr>
              <a:t>- ↓ pulse pressure = early sign of </a:t>
            </a:r>
            <a:r>
              <a:rPr lang="en-US" dirty="0" err="1" smtClean="0">
                <a:cs typeface="Arial" charset="0"/>
                <a:sym typeface="Wingdings" pitchFamily="2" charset="2"/>
              </a:rPr>
              <a:t>hypovolemia</a:t>
            </a:r>
            <a:endParaRPr lang="en-US" dirty="0" smtClean="0">
              <a:cs typeface="Arial" charset="0"/>
              <a:sym typeface="Wingdings" pitchFamily="2" charset="2"/>
            </a:endParaRPr>
          </a:p>
          <a:p>
            <a:pPr algn="l" rtl="0" eaLnBrk="1" hangingPunct="1">
              <a:buFont typeface="Wingdings" pitchFamily="2" charset="2"/>
              <a:buNone/>
              <a:defRPr/>
            </a:pPr>
            <a:endParaRPr lang="en-US" dirty="0" smtClean="0">
              <a:cs typeface="Arial" charset="0"/>
              <a:sym typeface="Wingdings" pitchFamily="2" charset="2"/>
            </a:endParaRPr>
          </a:p>
          <a:p>
            <a:pPr lvl="1" algn="l" rtl="0" eaLnBrk="1" hangingPunct="1">
              <a:defRPr/>
            </a:pPr>
            <a:r>
              <a:rPr lang="en-US" dirty="0" smtClean="0">
                <a:cs typeface="Arial" charset="0"/>
                <a:sym typeface="Wingdings" pitchFamily="2" charset="2"/>
              </a:rPr>
              <a:t>↓ stroke volume (</a:t>
            </a:r>
            <a:r>
              <a:rPr lang="en-US" dirty="0" err="1" smtClean="0">
                <a:cs typeface="Arial" charset="0"/>
                <a:sym typeface="Wingdings" pitchFamily="2" charset="2"/>
              </a:rPr>
              <a:t>hypovolemia</a:t>
            </a:r>
            <a:r>
              <a:rPr lang="en-US" dirty="0" smtClean="0">
                <a:cs typeface="Arial" charset="0"/>
                <a:sym typeface="Wingdings" pitchFamily="2" charset="2"/>
              </a:rPr>
              <a:t>)</a:t>
            </a:r>
          </a:p>
          <a:p>
            <a:pPr lvl="1" algn="l" rtl="0" eaLnBrk="1" hangingPunct="1">
              <a:defRPr/>
            </a:pPr>
            <a:endParaRPr lang="en-US" dirty="0" smtClean="0">
              <a:cs typeface="Arial" charset="0"/>
              <a:sym typeface="Wingdings" pitchFamily="2" charset="2"/>
            </a:endParaRPr>
          </a:p>
          <a:p>
            <a:pPr lvl="1" algn="l" rtl="0" eaLnBrk="1" hangingPunct="1">
              <a:defRPr/>
            </a:pPr>
            <a:r>
              <a:rPr lang="en-US" dirty="0" smtClean="0">
                <a:cs typeface="Arial" charset="0"/>
                <a:sym typeface="Wingdings" pitchFamily="2" charset="2"/>
              </a:rPr>
              <a:t>↑blood vessel compliance (shock)</a:t>
            </a:r>
          </a:p>
          <a:p>
            <a:pPr lvl="1" algn="l" rtl="0" eaLnBrk="1" hangingPunct="1">
              <a:defRPr/>
            </a:pPr>
            <a:endParaRPr lang="en-US" dirty="0" smtClean="0">
              <a:cs typeface="Arial" charset="0"/>
              <a:sym typeface="Wingdings" pitchFamily="2" charset="2"/>
            </a:endParaRPr>
          </a:p>
          <a:p>
            <a:pPr lvl="1" algn="l" rtl="0" eaLnBrk="1" hangingPunct="1">
              <a:defRPr/>
            </a:pPr>
            <a:r>
              <a:rPr lang="en-US" dirty="0" smtClean="0">
                <a:cs typeface="Arial" charset="0"/>
                <a:sym typeface="Wingdings" pitchFamily="2" charset="2"/>
              </a:rPr>
              <a:t>Tachycardia</a:t>
            </a:r>
          </a:p>
          <a:p>
            <a:pPr lvl="1" eaLnBrk="1" hangingPunct="1">
              <a:defRPr/>
            </a:pPr>
            <a:endParaRPr lang="en-US" dirty="0" smtClean="0">
              <a:cs typeface="Arial" charset="0"/>
              <a:sym typeface="Wingdings" pitchFamily="2" charset="2"/>
            </a:endParaRPr>
          </a:p>
          <a:p>
            <a:pPr eaLnBrk="1" hangingPunct="1">
              <a:defRPr/>
            </a:pPr>
            <a:endParaRPr lang="en-US" dirty="0" smtClean="0"/>
          </a:p>
        </p:txBody>
      </p:sp>
      <p:sp>
        <p:nvSpPr>
          <p:cNvPr id="249858" name="Rectangle 2"/>
          <p:cNvSpPr>
            <a:spLocks noGrp="1" noChangeArrowheads="1"/>
          </p:cNvSpPr>
          <p:nvPr>
            <p:ph type="title"/>
          </p:nvPr>
        </p:nvSpPr>
        <p:spPr/>
        <p:txBody>
          <a:bodyPr/>
          <a:lstStyle/>
          <a:p>
            <a:pPr eaLnBrk="1" hangingPunct="1">
              <a:defRPr/>
            </a:pPr>
            <a:r>
              <a:rPr lang="en-US" smtClean="0"/>
              <a:t>Decrease Pulse Pressure</a:t>
            </a:r>
          </a:p>
        </p:txBody>
      </p:sp>
    </p:spTree>
    <p:extLst>
      <p:ext uri="{BB962C8B-B14F-4D97-AF65-F5344CB8AC3E}">
        <p14:creationId xmlns:p14="http://schemas.microsoft.com/office/powerpoint/2010/main" val="4023001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3"/>
          <p:cNvSpPr>
            <a:spLocks noGrp="1" noChangeArrowheads="1"/>
          </p:cNvSpPr>
          <p:nvPr>
            <p:ph idx="1"/>
          </p:nvPr>
        </p:nvSpPr>
        <p:spPr/>
        <p:txBody>
          <a:bodyPr/>
          <a:lstStyle/>
          <a:p>
            <a:pPr algn="l" rtl="0" eaLnBrk="1" hangingPunct="1">
              <a:defRPr/>
            </a:pPr>
            <a:r>
              <a:rPr lang="en-US" dirty="0" smtClean="0">
                <a:cs typeface="Arial" charset="0"/>
                <a:sym typeface="Wingdings" pitchFamily="2" charset="2"/>
              </a:rPr>
              <a:t>↑ pulse pressure = early sign of vol. restoration</a:t>
            </a:r>
          </a:p>
          <a:p>
            <a:pPr lvl="1" algn="l" rtl="0" eaLnBrk="1" hangingPunct="1">
              <a:defRPr/>
            </a:pPr>
            <a:r>
              <a:rPr lang="en-US" dirty="0" smtClean="0">
                <a:cs typeface="Arial" charset="0"/>
                <a:sym typeface="Wingdings" pitchFamily="2" charset="2"/>
              </a:rPr>
              <a:t>↑ stroke volume (hypervolemia)</a:t>
            </a:r>
          </a:p>
          <a:p>
            <a:pPr lvl="1" algn="l" rtl="0" eaLnBrk="1" hangingPunct="1">
              <a:defRPr/>
            </a:pPr>
            <a:endParaRPr lang="en-US" dirty="0" smtClean="0">
              <a:cs typeface="Arial" charset="0"/>
              <a:sym typeface="Wingdings" pitchFamily="2" charset="2"/>
            </a:endParaRPr>
          </a:p>
          <a:p>
            <a:pPr lvl="1" algn="l" rtl="0" eaLnBrk="1" hangingPunct="1">
              <a:defRPr/>
            </a:pPr>
            <a:r>
              <a:rPr lang="en-US" dirty="0" smtClean="0">
                <a:cs typeface="Arial" charset="0"/>
                <a:sym typeface="Wingdings" pitchFamily="2" charset="2"/>
              </a:rPr>
              <a:t>↓ blood vessel compliance (arteriosclerosis)</a:t>
            </a:r>
          </a:p>
          <a:p>
            <a:pPr lvl="1" algn="l" rtl="0" eaLnBrk="1" hangingPunct="1">
              <a:defRPr/>
            </a:pPr>
            <a:endParaRPr lang="en-US" dirty="0" smtClean="0">
              <a:cs typeface="Arial" charset="0"/>
              <a:sym typeface="Wingdings" pitchFamily="2" charset="2"/>
            </a:endParaRPr>
          </a:p>
          <a:p>
            <a:pPr lvl="1" algn="l" rtl="0" eaLnBrk="1" hangingPunct="1">
              <a:defRPr/>
            </a:pPr>
            <a:r>
              <a:rPr lang="en-US" dirty="0" err="1" smtClean="0">
                <a:cs typeface="Arial" charset="0"/>
                <a:sym typeface="Wingdings" pitchFamily="2" charset="2"/>
              </a:rPr>
              <a:t>bradycardia</a:t>
            </a:r>
            <a:endParaRPr lang="en-US" dirty="0" smtClean="0">
              <a:cs typeface="Arial" charset="0"/>
              <a:sym typeface="Wingdings" pitchFamily="2" charset="2"/>
            </a:endParaRPr>
          </a:p>
          <a:p>
            <a:pPr eaLnBrk="1" hangingPunct="1">
              <a:defRPr/>
            </a:pPr>
            <a:endParaRPr lang="en-US" dirty="0" smtClean="0"/>
          </a:p>
        </p:txBody>
      </p:sp>
      <p:sp>
        <p:nvSpPr>
          <p:cNvPr id="250882" name="Rectangle 2"/>
          <p:cNvSpPr>
            <a:spLocks noGrp="1" noChangeArrowheads="1"/>
          </p:cNvSpPr>
          <p:nvPr>
            <p:ph type="title"/>
          </p:nvPr>
        </p:nvSpPr>
        <p:spPr/>
        <p:txBody>
          <a:bodyPr/>
          <a:lstStyle/>
          <a:p>
            <a:pPr eaLnBrk="1" hangingPunct="1">
              <a:defRPr/>
            </a:pPr>
            <a:r>
              <a:rPr lang="en-US" smtClean="0"/>
              <a:t>Increase Pulse Pressure</a:t>
            </a:r>
          </a:p>
        </p:txBody>
      </p:sp>
    </p:spTree>
    <p:extLst>
      <p:ext uri="{BB962C8B-B14F-4D97-AF65-F5344CB8AC3E}">
        <p14:creationId xmlns:p14="http://schemas.microsoft.com/office/powerpoint/2010/main" val="3026257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pPr algn="l" rtl="0"/>
            <a:r>
              <a:rPr lang="en-US" dirty="0" smtClean="0"/>
              <a:t>General assessment :</a:t>
            </a:r>
          </a:p>
          <a:p>
            <a:pPr algn="l" rtl="0">
              <a:buFont typeface="Wingdings" pitchFamily="2" charset="2"/>
              <a:buChar char="ü"/>
            </a:pPr>
            <a:r>
              <a:rPr lang="en-US" dirty="0" smtClean="0"/>
              <a:t>Mental state</a:t>
            </a:r>
          </a:p>
          <a:p>
            <a:pPr algn="l" rtl="0">
              <a:buFont typeface="Wingdings" pitchFamily="2" charset="2"/>
              <a:buChar char="ü"/>
            </a:pPr>
            <a:r>
              <a:rPr lang="en-US" dirty="0" smtClean="0"/>
              <a:t>Hydration state</a:t>
            </a:r>
          </a:p>
          <a:p>
            <a:pPr algn="l" rtl="0">
              <a:buFont typeface="Wingdings" pitchFamily="2" charset="2"/>
              <a:buChar char="ü"/>
            </a:pPr>
            <a:r>
              <a:rPr lang="en-US" b="1" dirty="0" smtClean="0"/>
              <a:t>Hemodynamic state</a:t>
            </a:r>
          </a:p>
          <a:p>
            <a:pPr algn="l" rtl="0"/>
            <a:r>
              <a:rPr lang="en-US" dirty="0" smtClean="0"/>
              <a:t>Clinical evidence of warning signs :</a:t>
            </a:r>
          </a:p>
          <a:p>
            <a:pPr algn="l" rtl="0">
              <a:buFont typeface="Wingdings" pitchFamily="2" charset="2"/>
              <a:buChar char="ü"/>
            </a:pPr>
            <a:r>
              <a:rPr lang="en-US" dirty="0" smtClean="0"/>
              <a:t>Bleeding Manifestations</a:t>
            </a:r>
          </a:p>
          <a:p>
            <a:pPr algn="l" rtl="0">
              <a:buFont typeface="Wingdings" pitchFamily="2" charset="2"/>
              <a:buChar char="ü"/>
            </a:pPr>
            <a:r>
              <a:rPr lang="en-US" dirty="0" smtClean="0"/>
              <a:t>Abdominal Tenderness</a:t>
            </a:r>
          </a:p>
          <a:p>
            <a:pPr algn="l" rtl="0">
              <a:buFont typeface="Wingdings" pitchFamily="2" charset="2"/>
              <a:buChar char="ü"/>
            </a:pPr>
            <a:r>
              <a:rPr lang="en-US" dirty="0" smtClean="0"/>
              <a:t>Liver enlargement</a:t>
            </a:r>
          </a:p>
          <a:p>
            <a:pPr algn="l" rtl="0">
              <a:buFont typeface="Wingdings" pitchFamily="2" charset="2"/>
              <a:buChar char="ü"/>
            </a:pPr>
            <a:r>
              <a:rPr lang="en-US" dirty="0" smtClean="0"/>
              <a:t>Fluid accumulation : pleural effusion / ascites</a:t>
            </a:r>
          </a:p>
          <a:p>
            <a:pPr algn="l" rtl="0">
              <a:buFont typeface="Wingdings" pitchFamily="2" charset="2"/>
              <a:buChar char="ü"/>
            </a:pPr>
            <a:endParaRPr lang="en-US" dirty="0" smtClean="0"/>
          </a:p>
          <a:p>
            <a:pPr algn="l" rtl="0">
              <a:buFont typeface="Wingdings" pitchFamily="2" charset="2"/>
              <a:buChar char="ü"/>
            </a:pPr>
            <a:endParaRPr lang="en-US" dirty="0" smtClean="0"/>
          </a:p>
          <a:p>
            <a:pPr algn="l" rtl="0">
              <a:buFont typeface="Wingdings" pitchFamily="2" charset="2"/>
              <a:buChar char="ü"/>
            </a:pPr>
            <a:endParaRPr lang="en-US" dirty="0" smtClean="0"/>
          </a:p>
          <a:p>
            <a:pPr marL="0" indent="0" algn="l" rtl="0">
              <a:buNone/>
            </a:pPr>
            <a:endParaRPr lang="en-US" dirty="0" smtClean="0"/>
          </a:p>
          <a:p>
            <a:pPr marL="0" indent="0" algn="l" rtl="0">
              <a:buNone/>
            </a:pPr>
            <a:endParaRPr lang="en-US" dirty="0" smtClean="0"/>
          </a:p>
          <a:p>
            <a:pPr marL="0" indent="0" algn="l" rtl="0">
              <a:buNone/>
            </a:pPr>
            <a:endParaRPr lang="en-US" dirty="0"/>
          </a:p>
        </p:txBody>
      </p:sp>
      <p:sp>
        <p:nvSpPr>
          <p:cNvPr id="2" name="Title 1"/>
          <p:cNvSpPr>
            <a:spLocks noGrp="1"/>
          </p:cNvSpPr>
          <p:nvPr>
            <p:ph type="title"/>
          </p:nvPr>
        </p:nvSpPr>
        <p:spPr>
          <a:xfrm>
            <a:off x="457200" y="274638"/>
            <a:ext cx="8229600" cy="490066"/>
          </a:xfrm>
        </p:spPr>
        <p:txBody>
          <a:bodyPr>
            <a:normAutofit fontScale="90000"/>
          </a:bodyPr>
          <a:lstStyle/>
          <a:p>
            <a:r>
              <a:rPr lang="en-US" dirty="0" smtClean="0"/>
              <a:t>Clinical examination</a:t>
            </a:r>
            <a:endParaRPr lang="en-US" dirty="0"/>
          </a:p>
        </p:txBody>
      </p:sp>
    </p:spTree>
    <p:extLst>
      <p:ext uri="{BB962C8B-B14F-4D97-AF65-F5344CB8AC3E}">
        <p14:creationId xmlns:p14="http://schemas.microsoft.com/office/powerpoint/2010/main" val="640438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8013" y="425450"/>
            <a:ext cx="8226425" cy="1143000"/>
          </a:xfrm>
          <a:prstGeom prst="rect">
            <a:avLst/>
          </a:prstGeom>
          <a:noFill/>
          <a:ln w="9525">
            <a:noFill/>
            <a:miter lim="800000"/>
            <a:headEnd/>
            <a:tailEnd/>
          </a:ln>
          <a:effectLst/>
        </p:spPr>
        <p:txBody>
          <a:bodyPr anchor="ctr" anchorCtr="1"/>
          <a:lstStyle/>
          <a:p>
            <a:pPr algn="ctr">
              <a:defRPr/>
            </a:pPr>
            <a:r>
              <a:rPr lang="en-US" sz="4400">
                <a:solidFill>
                  <a:schemeClr val="tx2"/>
                </a:solidFill>
                <a:effectLst>
                  <a:outerShdw blurRad="38100" dist="38100" dir="2700000" algn="tl">
                    <a:srgbClr val="000000"/>
                  </a:outerShdw>
                </a:effectLst>
                <a:latin typeface="Arial" charset="0"/>
                <a:cs typeface="+mn-cs"/>
              </a:rPr>
              <a:t>Cardiac Output</a:t>
            </a:r>
          </a:p>
        </p:txBody>
      </p:sp>
      <p:sp>
        <p:nvSpPr>
          <p:cNvPr id="352259" name="Rectangle 3"/>
          <p:cNvSpPr>
            <a:spLocks noChangeArrowheads="1"/>
          </p:cNvSpPr>
          <p:nvPr/>
        </p:nvSpPr>
        <p:spPr bwMode="auto">
          <a:xfrm>
            <a:off x="608013" y="1751013"/>
            <a:ext cx="8226425" cy="4497387"/>
          </a:xfrm>
          <a:prstGeom prst="rect">
            <a:avLst/>
          </a:prstGeom>
          <a:noFill/>
          <a:ln w="9525">
            <a:noFill/>
            <a:miter lim="800000"/>
            <a:headEnd/>
            <a:tailEnd/>
          </a:ln>
          <a:effectLst/>
        </p:spPr>
        <p:txBody>
          <a:bodyPr/>
          <a:lstStyle/>
          <a:p>
            <a:pPr marL="342900" indent="-342900" algn="l" rtl="0">
              <a:spcBef>
                <a:spcPct val="20000"/>
              </a:spcBef>
              <a:buClr>
                <a:schemeClr val="tx2"/>
              </a:buClr>
              <a:buSzPct val="115000"/>
              <a:buFont typeface="Wingdings" pitchFamily="2" charset="2"/>
              <a:buChar char="§"/>
              <a:defRPr/>
            </a:pPr>
            <a:r>
              <a:rPr lang="en-US" sz="2800" dirty="0">
                <a:solidFill>
                  <a:schemeClr val="tx1"/>
                </a:solidFill>
                <a:effectLst>
                  <a:outerShdw blurRad="38100" dist="38100" dir="2700000" algn="tl">
                    <a:srgbClr val="000000"/>
                  </a:outerShdw>
                </a:effectLst>
                <a:latin typeface="Arial" charset="0"/>
                <a:cs typeface="+mn-cs"/>
              </a:rPr>
              <a:t>QT or CO = the amount of blood pumped out the left ventricle and into the systemic circulation.</a:t>
            </a:r>
          </a:p>
          <a:p>
            <a:pPr marL="342900" indent="-342900" algn="l" rtl="0">
              <a:spcBef>
                <a:spcPct val="20000"/>
              </a:spcBef>
              <a:buClr>
                <a:schemeClr val="tx2"/>
              </a:buClr>
              <a:buSzPct val="115000"/>
              <a:buFont typeface="Wingdings" pitchFamily="2" charset="2"/>
              <a:buChar char="§"/>
              <a:defRPr/>
            </a:pPr>
            <a:endParaRPr lang="en-US" sz="2800" dirty="0">
              <a:solidFill>
                <a:schemeClr val="tx1"/>
              </a:solidFill>
              <a:effectLst>
                <a:outerShdw blurRad="38100" dist="38100" dir="2700000" algn="tl">
                  <a:srgbClr val="000000"/>
                </a:outerShdw>
              </a:effectLst>
              <a:latin typeface="Arial" charset="0"/>
              <a:cs typeface="+mn-cs"/>
            </a:endParaRPr>
          </a:p>
          <a:p>
            <a:pPr marL="342900" indent="-342900" algn="l" rtl="0">
              <a:spcBef>
                <a:spcPct val="20000"/>
              </a:spcBef>
              <a:buClr>
                <a:schemeClr val="tx2"/>
              </a:buClr>
              <a:buSzPct val="115000"/>
              <a:buFont typeface="Wingdings" pitchFamily="2" charset="2"/>
              <a:buChar char="§"/>
              <a:defRPr/>
            </a:pPr>
            <a:r>
              <a:rPr lang="en-US" sz="2800" dirty="0">
                <a:solidFill>
                  <a:schemeClr val="tx1"/>
                </a:solidFill>
                <a:effectLst>
                  <a:outerShdw blurRad="38100" dist="38100" dir="2700000" algn="tl">
                    <a:srgbClr val="000000"/>
                  </a:outerShdw>
                </a:effectLst>
                <a:latin typeface="Arial" charset="0"/>
                <a:cs typeface="+mn-cs"/>
              </a:rPr>
              <a:t>CO = HR x SV</a:t>
            </a:r>
          </a:p>
          <a:p>
            <a:pPr marL="342900" indent="-342900" algn="l" rtl="0">
              <a:spcBef>
                <a:spcPct val="20000"/>
              </a:spcBef>
              <a:buClr>
                <a:schemeClr val="tx2"/>
              </a:buClr>
              <a:buSzPct val="115000"/>
              <a:buFont typeface="Wingdings" pitchFamily="2" charset="2"/>
              <a:buChar char="§"/>
              <a:defRPr/>
            </a:pPr>
            <a:endParaRPr lang="en-US" sz="2800" dirty="0">
              <a:solidFill>
                <a:schemeClr val="tx1"/>
              </a:solidFill>
              <a:effectLst>
                <a:outerShdw blurRad="38100" dist="38100" dir="2700000" algn="tl">
                  <a:srgbClr val="000000"/>
                </a:outerShdw>
              </a:effectLst>
              <a:latin typeface="Arial" charset="0"/>
              <a:cs typeface="+mn-cs"/>
            </a:endParaRPr>
          </a:p>
          <a:p>
            <a:pPr marL="342900" indent="-342900" algn="l" rtl="0">
              <a:spcBef>
                <a:spcPct val="20000"/>
              </a:spcBef>
              <a:buClr>
                <a:schemeClr val="tx2"/>
              </a:buClr>
              <a:buSzPct val="115000"/>
              <a:buFont typeface="Wingdings" pitchFamily="2" charset="2"/>
              <a:buChar char="§"/>
              <a:defRPr/>
            </a:pPr>
            <a:r>
              <a:rPr lang="en-US" sz="2800" dirty="0">
                <a:solidFill>
                  <a:schemeClr val="tx1"/>
                </a:solidFill>
                <a:effectLst>
                  <a:outerShdw blurRad="38100" dist="38100" dir="2700000" algn="tl">
                    <a:srgbClr val="000000"/>
                  </a:outerShdw>
                </a:effectLst>
                <a:latin typeface="Arial" charset="0"/>
                <a:cs typeface="+mn-cs"/>
              </a:rPr>
              <a:t>CO = (130 x BSA) / (CaO2 – CvO2)</a:t>
            </a:r>
          </a:p>
          <a:p>
            <a:pPr marL="342900" indent="-342900" algn="l" rtl="0">
              <a:spcBef>
                <a:spcPct val="20000"/>
              </a:spcBef>
              <a:buClr>
                <a:schemeClr val="tx2"/>
              </a:buClr>
              <a:buSzPct val="115000"/>
              <a:buFont typeface="Wingdings" pitchFamily="2" charset="2"/>
              <a:buChar char="§"/>
              <a:defRPr/>
            </a:pPr>
            <a:endParaRPr lang="en-US" sz="2800" dirty="0">
              <a:solidFill>
                <a:schemeClr val="tx1"/>
              </a:solidFill>
              <a:effectLst>
                <a:outerShdw blurRad="38100" dist="38100" dir="2700000" algn="tl">
                  <a:srgbClr val="000000"/>
                </a:outerShdw>
              </a:effectLst>
              <a:latin typeface="Arial" charset="0"/>
              <a:cs typeface="+mn-cs"/>
            </a:endParaRPr>
          </a:p>
          <a:p>
            <a:pPr marL="342900" indent="-342900" algn="l" rtl="0">
              <a:spcBef>
                <a:spcPct val="20000"/>
              </a:spcBef>
              <a:buClr>
                <a:schemeClr val="tx2"/>
              </a:buClr>
              <a:buSzPct val="115000"/>
              <a:buFont typeface="Wingdings" pitchFamily="2" charset="2"/>
              <a:buChar char="§"/>
              <a:defRPr/>
            </a:pPr>
            <a:r>
              <a:rPr lang="en-US" sz="2800" dirty="0">
                <a:solidFill>
                  <a:schemeClr val="tx1"/>
                </a:solidFill>
                <a:effectLst>
                  <a:outerShdw blurRad="38100" dist="38100" dir="2700000" algn="tl">
                    <a:srgbClr val="000000"/>
                  </a:outerShdw>
                </a:effectLst>
                <a:latin typeface="Arial" charset="0"/>
                <a:cs typeface="+mn-cs"/>
              </a:rPr>
              <a:t>Normal is 4 – 8 </a:t>
            </a:r>
            <a:r>
              <a:rPr lang="en-US" sz="2800" dirty="0" err="1">
                <a:solidFill>
                  <a:schemeClr val="tx1"/>
                </a:solidFill>
                <a:effectLst>
                  <a:outerShdw blurRad="38100" dist="38100" dir="2700000" algn="tl">
                    <a:srgbClr val="000000"/>
                  </a:outerShdw>
                </a:effectLst>
                <a:latin typeface="Arial" charset="0"/>
                <a:cs typeface="+mn-cs"/>
              </a:rPr>
              <a:t>lpm</a:t>
            </a:r>
            <a:r>
              <a:rPr lang="en-US" sz="2800" dirty="0">
                <a:solidFill>
                  <a:schemeClr val="tx1"/>
                </a:solidFill>
                <a:effectLst>
                  <a:outerShdw blurRad="38100" dist="38100" dir="2700000" algn="tl">
                    <a:srgbClr val="000000"/>
                  </a:outerShdw>
                </a:effectLst>
                <a:latin typeface="Arial" charset="0"/>
                <a:cs typeface="+mn-cs"/>
              </a:rPr>
              <a:t> and depends on body size.</a:t>
            </a:r>
          </a:p>
          <a:p>
            <a:pPr marL="342900" indent="-342900" algn="l" rtl="0">
              <a:spcBef>
                <a:spcPct val="20000"/>
              </a:spcBef>
              <a:buClr>
                <a:schemeClr val="tx2"/>
              </a:buClr>
              <a:buSzPct val="115000"/>
              <a:buFont typeface="Wingdings" pitchFamily="2" charset="2"/>
              <a:buChar char="§"/>
              <a:defRPr/>
            </a:pPr>
            <a:r>
              <a:rPr lang="en-US" sz="2800" dirty="0">
                <a:solidFill>
                  <a:schemeClr val="tx1"/>
                </a:solidFill>
                <a:effectLst>
                  <a:outerShdw blurRad="38100" dist="38100" dir="2700000" algn="tl">
                    <a:srgbClr val="000000"/>
                  </a:outerShdw>
                </a:effectLst>
                <a:latin typeface="Arial" charset="0"/>
                <a:cs typeface="+mn-cs"/>
              </a:rPr>
              <a:t>Measured by thermal dilution technique.</a:t>
            </a:r>
          </a:p>
        </p:txBody>
      </p:sp>
    </p:spTree>
    <p:extLst>
      <p:ext uri="{BB962C8B-B14F-4D97-AF65-F5344CB8AC3E}">
        <p14:creationId xmlns:p14="http://schemas.microsoft.com/office/powerpoint/2010/main" val="2272461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rtl="0">
              <a:buFont typeface="Wingdings" pitchFamily="2" charset="2"/>
              <a:buNone/>
              <a:defRPr/>
            </a:pPr>
            <a:r>
              <a:rPr lang="en-US" dirty="0"/>
              <a:t>	</a:t>
            </a:r>
            <a:r>
              <a:rPr lang="en-US" sz="2400" dirty="0" smtClean="0"/>
              <a:t>Factors affecting cardiac output in a healthy but 	untrained individual could be: </a:t>
            </a:r>
          </a:p>
          <a:p>
            <a:pPr algn="l" rtl="0">
              <a:defRPr/>
            </a:pPr>
            <a:r>
              <a:rPr lang="en-US" sz="2400" dirty="0" smtClean="0"/>
              <a:t>Increase/ decreased in heart rate</a:t>
            </a:r>
          </a:p>
          <a:p>
            <a:pPr algn="l" rtl="0">
              <a:defRPr/>
            </a:pPr>
            <a:r>
              <a:rPr lang="en-US" sz="2400" dirty="0" smtClean="0"/>
              <a:t>Change of posture</a:t>
            </a:r>
          </a:p>
          <a:p>
            <a:pPr algn="l" rtl="0">
              <a:defRPr/>
            </a:pPr>
            <a:r>
              <a:rPr lang="en-US" sz="2400" dirty="0" smtClean="0"/>
              <a:t>Sympathetic nervous system activity</a:t>
            </a:r>
          </a:p>
          <a:p>
            <a:pPr algn="l" rtl="0">
              <a:defRPr/>
            </a:pPr>
            <a:r>
              <a:rPr lang="en-US" sz="2400" dirty="0" smtClean="0"/>
              <a:t>Parasympathetic nervous system activity can also affect cardiac output.</a:t>
            </a:r>
          </a:p>
          <a:p>
            <a:pPr algn="l" rtl="0">
              <a:defRPr/>
            </a:pPr>
            <a:r>
              <a:rPr lang="en-US" sz="2400" dirty="0" smtClean="0"/>
              <a:t>Heart rate can vary by a factor of approximately 3, between 60 and 180 beats per minute, whilst stroke volume can vary between 70 and 120 ml, a factor of only 1.5.</a:t>
            </a:r>
            <a:endParaRPr lang="en-US" sz="2400" dirty="0"/>
          </a:p>
        </p:txBody>
      </p:sp>
      <p:sp>
        <p:nvSpPr>
          <p:cNvPr id="2" name="Title 1"/>
          <p:cNvSpPr>
            <a:spLocks noGrp="1"/>
          </p:cNvSpPr>
          <p:nvPr>
            <p:ph type="title"/>
          </p:nvPr>
        </p:nvSpPr>
        <p:spPr/>
        <p:txBody>
          <a:bodyPr>
            <a:normAutofit fontScale="90000"/>
          </a:bodyPr>
          <a:lstStyle/>
          <a:p>
            <a:pPr>
              <a:defRPr/>
            </a:pPr>
            <a:r>
              <a:rPr lang="en-US" b="1" dirty="0" smtClean="0"/>
              <a:t>Factors Affecting Cardiac Output</a:t>
            </a:r>
            <a:endParaRPr lang="en-US" dirty="0"/>
          </a:p>
        </p:txBody>
      </p:sp>
    </p:spTree>
    <p:extLst>
      <p:ext uri="{BB962C8B-B14F-4D97-AF65-F5344CB8AC3E}">
        <p14:creationId xmlns:p14="http://schemas.microsoft.com/office/powerpoint/2010/main" val="682054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3"/>
          <p:cNvSpPr>
            <a:spLocks noGrp="1" noChangeArrowheads="1"/>
          </p:cNvSpPr>
          <p:nvPr>
            <p:ph idx="1"/>
          </p:nvPr>
        </p:nvSpPr>
        <p:spPr/>
        <p:txBody>
          <a:bodyPr>
            <a:normAutofit/>
          </a:bodyPr>
          <a:lstStyle/>
          <a:p>
            <a:pPr algn="l" rtl="0" eaLnBrk="1" hangingPunct="1">
              <a:lnSpc>
                <a:spcPct val="90000"/>
              </a:lnSpc>
              <a:defRPr/>
            </a:pPr>
            <a:r>
              <a:rPr lang="en-US" sz="2800" dirty="0" smtClean="0"/>
              <a:t>Used to normalize CO measurements among patients of varying body size.</a:t>
            </a:r>
          </a:p>
          <a:p>
            <a:pPr algn="l" rtl="0" eaLnBrk="1" hangingPunct="1">
              <a:lnSpc>
                <a:spcPct val="90000"/>
              </a:lnSpc>
              <a:defRPr/>
            </a:pPr>
            <a:endParaRPr lang="en-US" sz="2800" dirty="0" smtClean="0"/>
          </a:p>
          <a:p>
            <a:pPr algn="l" rtl="0" eaLnBrk="1" hangingPunct="1">
              <a:lnSpc>
                <a:spcPct val="90000"/>
              </a:lnSpc>
              <a:defRPr/>
            </a:pPr>
            <a:r>
              <a:rPr lang="en-US" sz="2800" dirty="0" smtClean="0"/>
              <a:t>CI = CO/BSA  - 2.5 – 3.5 L/min/m</a:t>
            </a:r>
            <a:r>
              <a:rPr lang="en-US" sz="2800" baseline="30000" dirty="0" smtClean="0"/>
              <a:t>2</a:t>
            </a:r>
            <a:r>
              <a:rPr lang="en-US" sz="2800" dirty="0" smtClean="0"/>
              <a:t>.</a:t>
            </a:r>
          </a:p>
          <a:p>
            <a:pPr algn="l" rtl="0" eaLnBrk="1" hangingPunct="1">
              <a:lnSpc>
                <a:spcPct val="90000"/>
              </a:lnSpc>
              <a:defRPr/>
            </a:pPr>
            <a:endParaRPr lang="en-US" sz="2800" dirty="0" smtClean="0"/>
          </a:p>
          <a:p>
            <a:pPr algn="l" rtl="0" eaLnBrk="1" hangingPunct="1">
              <a:lnSpc>
                <a:spcPct val="90000"/>
              </a:lnSpc>
              <a:defRPr/>
            </a:pPr>
            <a:r>
              <a:rPr lang="en-US" sz="2800" b="1" dirty="0" smtClean="0"/>
              <a:t>CI values between 1.8 and 2.5 L/min/m</a:t>
            </a:r>
            <a:r>
              <a:rPr lang="en-US" sz="2800" b="1" baseline="30000" dirty="0" smtClean="0"/>
              <a:t>2</a:t>
            </a:r>
            <a:r>
              <a:rPr lang="en-US" sz="2800" b="1" dirty="0" smtClean="0"/>
              <a:t> indicate </a:t>
            </a:r>
            <a:r>
              <a:rPr lang="en-US" sz="2800" b="1" dirty="0" err="1" smtClean="0"/>
              <a:t>hypoperfusion</a:t>
            </a:r>
            <a:r>
              <a:rPr lang="en-US" sz="2800" b="1" dirty="0" smtClean="0"/>
              <a:t>.</a:t>
            </a:r>
          </a:p>
          <a:p>
            <a:pPr algn="l" rtl="0" eaLnBrk="1" hangingPunct="1">
              <a:lnSpc>
                <a:spcPct val="90000"/>
              </a:lnSpc>
              <a:defRPr/>
            </a:pPr>
            <a:endParaRPr lang="en-US" sz="2800" dirty="0" smtClean="0"/>
          </a:p>
          <a:p>
            <a:pPr algn="l" rtl="0" eaLnBrk="1" hangingPunct="1">
              <a:lnSpc>
                <a:spcPct val="90000"/>
              </a:lnSpc>
              <a:defRPr/>
            </a:pPr>
            <a:r>
              <a:rPr lang="en-US" sz="2800" b="1" dirty="0" smtClean="0"/>
              <a:t>CI &lt; 1.8 L/min/m</a:t>
            </a:r>
            <a:r>
              <a:rPr lang="en-US" sz="2800" b="1" baseline="30000" dirty="0" smtClean="0"/>
              <a:t>2</a:t>
            </a:r>
            <a:r>
              <a:rPr lang="en-US" sz="2800" b="1" dirty="0" smtClean="0"/>
              <a:t> may be indicative of cardiogenic shock.</a:t>
            </a:r>
          </a:p>
        </p:txBody>
      </p:sp>
      <p:sp>
        <p:nvSpPr>
          <p:cNvPr id="354306" name="Rectangle 2"/>
          <p:cNvSpPr>
            <a:spLocks noGrp="1" noChangeArrowheads="1"/>
          </p:cNvSpPr>
          <p:nvPr>
            <p:ph type="title"/>
          </p:nvPr>
        </p:nvSpPr>
        <p:spPr/>
        <p:txBody>
          <a:bodyPr/>
          <a:lstStyle/>
          <a:p>
            <a:pPr eaLnBrk="1" hangingPunct="1">
              <a:defRPr/>
            </a:pPr>
            <a:r>
              <a:rPr lang="en-US" smtClean="0"/>
              <a:t>Cardiac Index (CI)</a:t>
            </a:r>
          </a:p>
        </p:txBody>
      </p:sp>
    </p:spTree>
    <p:extLst>
      <p:ext uri="{BB962C8B-B14F-4D97-AF65-F5344CB8AC3E}">
        <p14:creationId xmlns:p14="http://schemas.microsoft.com/office/powerpoint/2010/main" val="1631497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Rectangle 3"/>
          <p:cNvSpPr>
            <a:spLocks noGrp="1" noChangeArrowheads="1"/>
          </p:cNvSpPr>
          <p:nvPr>
            <p:ph idx="1"/>
          </p:nvPr>
        </p:nvSpPr>
        <p:spPr/>
        <p:txBody>
          <a:bodyPr>
            <a:normAutofit fontScale="92500"/>
          </a:bodyPr>
          <a:lstStyle/>
          <a:p>
            <a:pPr algn="l" rtl="0" eaLnBrk="1" hangingPunct="1">
              <a:defRPr/>
            </a:pPr>
            <a:r>
              <a:rPr lang="en-US" sz="2800" dirty="0" smtClean="0"/>
              <a:t>Measures the average CO per one heartbeat.</a:t>
            </a:r>
          </a:p>
          <a:p>
            <a:pPr algn="l" rtl="0" eaLnBrk="1" hangingPunct="1">
              <a:defRPr/>
            </a:pPr>
            <a:r>
              <a:rPr lang="en-US" sz="2800" dirty="0" smtClean="0">
                <a:cs typeface="Arial" charset="0"/>
              </a:rPr>
              <a:t>↑ by drugs that raise cardiac contractility and during early stages of compensated septic shock.</a:t>
            </a:r>
          </a:p>
          <a:p>
            <a:pPr algn="l" rtl="0" eaLnBrk="1" hangingPunct="1">
              <a:defRPr/>
            </a:pPr>
            <a:r>
              <a:rPr lang="en-US" sz="2800" dirty="0" smtClean="0">
                <a:cs typeface="Arial" charset="0"/>
              </a:rPr>
              <a:t>↓ by drugs that lower cardiac contractility and during late stages of decompensated shock.</a:t>
            </a:r>
          </a:p>
          <a:p>
            <a:pPr algn="l" rtl="0" eaLnBrk="1" hangingPunct="1">
              <a:defRPr/>
            </a:pPr>
            <a:endParaRPr lang="en-US" sz="2800" dirty="0" smtClean="0">
              <a:cs typeface="Arial" charset="0"/>
            </a:endParaRPr>
          </a:p>
          <a:p>
            <a:pPr algn="l" rtl="0" eaLnBrk="1" hangingPunct="1">
              <a:defRPr/>
            </a:pPr>
            <a:r>
              <a:rPr lang="en-US" sz="2800" dirty="0" smtClean="0">
                <a:cs typeface="Arial" charset="0"/>
              </a:rPr>
              <a:t>SV = CO / HR</a:t>
            </a:r>
          </a:p>
          <a:p>
            <a:pPr algn="l" rtl="0" eaLnBrk="1" hangingPunct="1">
              <a:defRPr/>
            </a:pPr>
            <a:r>
              <a:rPr lang="en-US" sz="2800" dirty="0" smtClean="0">
                <a:cs typeface="Arial" charset="0"/>
              </a:rPr>
              <a:t>NV:  40 to 80 mL</a:t>
            </a:r>
          </a:p>
        </p:txBody>
      </p:sp>
      <p:sp>
        <p:nvSpPr>
          <p:cNvPr id="356354" name="Rectangle 2"/>
          <p:cNvSpPr>
            <a:spLocks noGrp="1" noChangeArrowheads="1"/>
          </p:cNvSpPr>
          <p:nvPr>
            <p:ph type="title"/>
          </p:nvPr>
        </p:nvSpPr>
        <p:spPr/>
        <p:txBody>
          <a:bodyPr/>
          <a:lstStyle/>
          <a:p>
            <a:pPr eaLnBrk="1" hangingPunct="1">
              <a:defRPr/>
            </a:pPr>
            <a:r>
              <a:rPr lang="en-US" smtClean="0"/>
              <a:t>Stroke Volume (SV)</a:t>
            </a:r>
          </a:p>
        </p:txBody>
      </p:sp>
    </p:spTree>
    <p:extLst>
      <p:ext uri="{BB962C8B-B14F-4D97-AF65-F5344CB8AC3E}">
        <p14:creationId xmlns:p14="http://schemas.microsoft.com/office/powerpoint/2010/main" val="2570789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9" name="Rectangle 3"/>
          <p:cNvSpPr>
            <a:spLocks noGrp="1" noChangeArrowheads="1"/>
          </p:cNvSpPr>
          <p:nvPr>
            <p:ph idx="1"/>
          </p:nvPr>
        </p:nvSpPr>
        <p:spPr/>
        <p:txBody>
          <a:bodyPr/>
          <a:lstStyle/>
          <a:p>
            <a:pPr algn="l" rtl="0" eaLnBrk="1" hangingPunct="1">
              <a:defRPr/>
            </a:pPr>
            <a:r>
              <a:rPr lang="en-US" dirty="0" smtClean="0"/>
              <a:t>Used to normalize stroke volume measurements among patients of varying body size.</a:t>
            </a:r>
          </a:p>
          <a:p>
            <a:pPr algn="l" rtl="0" eaLnBrk="1" hangingPunct="1">
              <a:defRPr/>
            </a:pPr>
            <a:endParaRPr lang="en-US" dirty="0" smtClean="0"/>
          </a:p>
          <a:p>
            <a:pPr algn="l" rtl="0" eaLnBrk="1" hangingPunct="1">
              <a:defRPr/>
            </a:pPr>
            <a:r>
              <a:rPr lang="en-US" dirty="0" smtClean="0"/>
              <a:t>SVI = SV / BSA</a:t>
            </a:r>
          </a:p>
          <a:p>
            <a:pPr algn="l" rtl="0" eaLnBrk="1" hangingPunct="1">
              <a:defRPr/>
            </a:pPr>
            <a:endParaRPr lang="en-US" dirty="0" smtClean="0"/>
          </a:p>
          <a:p>
            <a:pPr algn="l" rtl="0" eaLnBrk="1" hangingPunct="1">
              <a:defRPr/>
            </a:pPr>
            <a:r>
              <a:rPr lang="en-US" dirty="0" smtClean="0"/>
              <a:t>NV:  33 to 47 mL/m</a:t>
            </a:r>
            <a:r>
              <a:rPr lang="en-US" baseline="30000" dirty="0" smtClean="0"/>
              <a:t>2</a:t>
            </a:r>
          </a:p>
        </p:txBody>
      </p:sp>
      <p:sp>
        <p:nvSpPr>
          <p:cNvPr id="357378" name="Rectangle 2"/>
          <p:cNvSpPr>
            <a:spLocks noGrp="1" noChangeArrowheads="1"/>
          </p:cNvSpPr>
          <p:nvPr>
            <p:ph type="title"/>
          </p:nvPr>
        </p:nvSpPr>
        <p:spPr/>
        <p:txBody>
          <a:bodyPr/>
          <a:lstStyle/>
          <a:p>
            <a:pPr eaLnBrk="1" hangingPunct="1">
              <a:defRPr/>
            </a:pPr>
            <a:r>
              <a:rPr lang="en-US" smtClean="0"/>
              <a:t>Stroke Volume Index (SVI)</a:t>
            </a:r>
          </a:p>
        </p:txBody>
      </p:sp>
    </p:spTree>
    <p:extLst>
      <p:ext uri="{BB962C8B-B14F-4D97-AF65-F5344CB8AC3E}">
        <p14:creationId xmlns:p14="http://schemas.microsoft.com/office/powerpoint/2010/main" val="3673861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idx="1"/>
          </p:nvPr>
        </p:nvSpPr>
        <p:spPr/>
        <p:txBody>
          <a:bodyPr/>
          <a:lstStyle/>
          <a:p>
            <a:pPr algn="l" rtl="0" eaLnBrk="1" hangingPunct="1">
              <a:defRPr/>
            </a:pPr>
            <a:r>
              <a:rPr lang="en-US" dirty="0" smtClean="0"/>
              <a:t>Positive Inotropic Drugs (</a:t>
            </a:r>
            <a:r>
              <a:rPr lang="en-US" dirty="0" smtClean="0">
                <a:cs typeface="Arial" charset="0"/>
              </a:rPr>
              <a:t>↑ contractility)</a:t>
            </a:r>
          </a:p>
          <a:p>
            <a:pPr lvl="1" algn="l" rtl="0" eaLnBrk="1" hangingPunct="1">
              <a:defRPr/>
            </a:pPr>
            <a:r>
              <a:rPr lang="en-US" dirty="0" smtClean="0">
                <a:cs typeface="Arial" charset="0"/>
              </a:rPr>
              <a:t>Digoxin (</a:t>
            </a:r>
            <a:r>
              <a:rPr lang="en-US" dirty="0" err="1" smtClean="0">
                <a:cs typeface="Arial" charset="0"/>
              </a:rPr>
              <a:t>Lanoxin</a:t>
            </a:r>
            <a:r>
              <a:rPr lang="en-US" dirty="0" smtClean="0">
                <a:cs typeface="Arial" charset="0"/>
              </a:rPr>
              <a:t>), </a:t>
            </a:r>
            <a:r>
              <a:rPr lang="en-US" dirty="0" err="1" smtClean="0">
                <a:cs typeface="Arial" charset="0"/>
              </a:rPr>
              <a:t>Dobutamine</a:t>
            </a:r>
            <a:r>
              <a:rPr lang="en-US" dirty="0" smtClean="0">
                <a:cs typeface="Arial" charset="0"/>
              </a:rPr>
              <a:t> (</a:t>
            </a:r>
            <a:r>
              <a:rPr lang="en-US" dirty="0" err="1" smtClean="0">
                <a:cs typeface="Arial" charset="0"/>
              </a:rPr>
              <a:t>Dobutrex</a:t>
            </a:r>
            <a:r>
              <a:rPr lang="en-US" dirty="0" smtClean="0">
                <a:cs typeface="Arial" charset="0"/>
              </a:rPr>
              <a:t>), Epinephrine (Adrenalin), Dopamine (</a:t>
            </a:r>
            <a:r>
              <a:rPr lang="en-US" dirty="0" err="1" smtClean="0">
                <a:cs typeface="Arial" charset="0"/>
              </a:rPr>
              <a:t>Intropin</a:t>
            </a:r>
            <a:r>
              <a:rPr lang="en-US" dirty="0" smtClean="0">
                <a:cs typeface="Arial" charset="0"/>
              </a:rPr>
              <a:t>), Isoproterenol (</a:t>
            </a:r>
            <a:r>
              <a:rPr lang="en-US" dirty="0" err="1" smtClean="0">
                <a:cs typeface="Arial" charset="0"/>
              </a:rPr>
              <a:t>Isuprel</a:t>
            </a:r>
            <a:r>
              <a:rPr lang="en-US" dirty="0" smtClean="0">
                <a:cs typeface="Arial" charset="0"/>
              </a:rPr>
              <a:t>), Digitalis, </a:t>
            </a:r>
            <a:r>
              <a:rPr lang="en-US" dirty="0" err="1" smtClean="0">
                <a:cs typeface="Arial" charset="0"/>
              </a:rPr>
              <a:t>Amrinone</a:t>
            </a:r>
            <a:r>
              <a:rPr lang="en-US" dirty="0" smtClean="0">
                <a:cs typeface="Arial" charset="0"/>
              </a:rPr>
              <a:t> (</a:t>
            </a:r>
            <a:r>
              <a:rPr lang="en-US" dirty="0" err="1" smtClean="0">
                <a:cs typeface="Arial" charset="0"/>
              </a:rPr>
              <a:t>Inocor</a:t>
            </a:r>
            <a:r>
              <a:rPr lang="en-US" dirty="0" smtClean="0">
                <a:cs typeface="Arial" charset="0"/>
              </a:rPr>
              <a:t>)</a:t>
            </a:r>
          </a:p>
          <a:p>
            <a:pPr algn="l" rtl="0" eaLnBrk="1" hangingPunct="1">
              <a:defRPr/>
            </a:pPr>
            <a:r>
              <a:rPr lang="en-US" dirty="0" smtClean="0">
                <a:cs typeface="Arial" charset="0"/>
              </a:rPr>
              <a:t>Abnormal Conditions</a:t>
            </a:r>
          </a:p>
          <a:p>
            <a:pPr lvl="1" algn="l" rtl="0" eaLnBrk="1" hangingPunct="1">
              <a:defRPr/>
            </a:pPr>
            <a:r>
              <a:rPr lang="en-US" dirty="0" smtClean="0">
                <a:cs typeface="Arial" charset="0"/>
              </a:rPr>
              <a:t>Septic shock (early stages), Hyperthermia, Hypervolemia, ↓ vascular resistance</a:t>
            </a:r>
          </a:p>
        </p:txBody>
      </p:sp>
      <p:sp>
        <p:nvSpPr>
          <p:cNvPr id="358402" name="Rectangle 2"/>
          <p:cNvSpPr>
            <a:spLocks noGrp="1" noChangeArrowheads="1"/>
          </p:cNvSpPr>
          <p:nvPr>
            <p:ph type="title"/>
          </p:nvPr>
        </p:nvSpPr>
        <p:spPr/>
        <p:txBody>
          <a:bodyPr/>
          <a:lstStyle/>
          <a:p>
            <a:pPr eaLnBrk="1" hangingPunct="1">
              <a:defRPr/>
            </a:pPr>
            <a:r>
              <a:rPr lang="en-US" smtClean="0"/>
              <a:t>Factors </a:t>
            </a:r>
            <a:r>
              <a:rPr lang="en-US" smtClean="0">
                <a:cs typeface="Arial" charset="0"/>
              </a:rPr>
              <a:t>↑ SV, SVI, CO, CI</a:t>
            </a:r>
          </a:p>
        </p:txBody>
      </p:sp>
    </p:spTree>
    <p:extLst>
      <p:ext uri="{BB962C8B-B14F-4D97-AF65-F5344CB8AC3E}">
        <p14:creationId xmlns:p14="http://schemas.microsoft.com/office/powerpoint/2010/main" val="2041101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idx="1"/>
          </p:nvPr>
        </p:nvSpPr>
        <p:spPr/>
        <p:txBody>
          <a:bodyPr/>
          <a:lstStyle/>
          <a:p>
            <a:pPr algn="l" rtl="0" eaLnBrk="1" hangingPunct="1">
              <a:lnSpc>
                <a:spcPct val="90000"/>
              </a:lnSpc>
              <a:defRPr/>
            </a:pPr>
            <a:r>
              <a:rPr lang="en-US" dirty="0" smtClean="0"/>
              <a:t>Negative Inotropic Drugs (</a:t>
            </a:r>
            <a:r>
              <a:rPr lang="en-US" dirty="0" smtClean="0">
                <a:cs typeface="Arial" charset="0"/>
              </a:rPr>
              <a:t>↓ contractility)</a:t>
            </a:r>
          </a:p>
          <a:p>
            <a:pPr lvl="1" algn="l" rtl="0" eaLnBrk="1" hangingPunct="1">
              <a:lnSpc>
                <a:spcPct val="90000"/>
              </a:lnSpc>
              <a:defRPr/>
            </a:pPr>
            <a:r>
              <a:rPr lang="en-US" dirty="0" err="1" smtClean="0">
                <a:cs typeface="Arial" charset="0"/>
              </a:rPr>
              <a:t>Propanolol</a:t>
            </a:r>
            <a:r>
              <a:rPr lang="en-US" dirty="0" smtClean="0">
                <a:cs typeface="Arial" charset="0"/>
              </a:rPr>
              <a:t> (Inderal), </a:t>
            </a:r>
            <a:r>
              <a:rPr lang="en-US" dirty="0" err="1" smtClean="0">
                <a:cs typeface="Arial" charset="0"/>
              </a:rPr>
              <a:t>Metoprolol</a:t>
            </a:r>
            <a:r>
              <a:rPr lang="en-US" dirty="0" smtClean="0">
                <a:cs typeface="Arial" charset="0"/>
              </a:rPr>
              <a:t> (Lopressor), Atenolol (Tenormin)</a:t>
            </a:r>
          </a:p>
          <a:p>
            <a:pPr algn="l" rtl="0" eaLnBrk="1" hangingPunct="1">
              <a:lnSpc>
                <a:spcPct val="90000"/>
              </a:lnSpc>
              <a:defRPr/>
            </a:pPr>
            <a:r>
              <a:rPr lang="en-US" dirty="0" smtClean="0">
                <a:cs typeface="Arial" charset="0"/>
              </a:rPr>
              <a:t>Abnormal Conditions</a:t>
            </a:r>
          </a:p>
          <a:p>
            <a:pPr lvl="1" algn="l" rtl="0" eaLnBrk="1" hangingPunct="1">
              <a:lnSpc>
                <a:spcPct val="90000"/>
              </a:lnSpc>
              <a:defRPr/>
            </a:pPr>
            <a:r>
              <a:rPr lang="en-US" dirty="0" smtClean="0">
                <a:cs typeface="Arial" charset="0"/>
              </a:rPr>
              <a:t>Septic shock (late stages), CHF, </a:t>
            </a:r>
            <a:r>
              <a:rPr lang="en-US" dirty="0" err="1" smtClean="0">
                <a:cs typeface="Arial" charset="0"/>
              </a:rPr>
              <a:t>Hypovolemia</a:t>
            </a:r>
            <a:r>
              <a:rPr lang="en-US" dirty="0" smtClean="0">
                <a:cs typeface="Arial" charset="0"/>
              </a:rPr>
              <a:t>, Pulmonary emboli, ↑ vascular resistance, MI</a:t>
            </a:r>
          </a:p>
          <a:p>
            <a:pPr algn="l" rtl="0" eaLnBrk="1" hangingPunct="1">
              <a:lnSpc>
                <a:spcPct val="90000"/>
              </a:lnSpc>
              <a:defRPr/>
            </a:pPr>
            <a:r>
              <a:rPr lang="en-US" dirty="0" smtClean="0">
                <a:cs typeface="Arial" charset="0"/>
              </a:rPr>
              <a:t>Hyperinflation of the Lungs</a:t>
            </a:r>
          </a:p>
          <a:p>
            <a:pPr lvl="1" algn="l" rtl="0" eaLnBrk="1" hangingPunct="1">
              <a:lnSpc>
                <a:spcPct val="90000"/>
              </a:lnSpc>
              <a:defRPr/>
            </a:pPr>
            <a:r>
              <a:rPr lang="en-US" dirty="0" smtClean="0">
                <a:cs typeface="Arial" charset="0"/>
              </a:rPr>
              <a:t>MV, CPAP, PEEP</a:t>
            </a:r>
          </a:p>
        </p:txBody>
      </p:sp>
      <p:sp>
        <p:nvSpPr>
          <p:cNvPr id="359426" name="Rectangle 2"/>
          <p:cNvSpPr>
            <a:spLocks noGrp="1" noChangeArrowheads="1"/>
          </p:cNvSpPr>
          <p:nvPr>
            <p:ph type="title"/>
          </p:nvPr>
        </p:nvSpPr>
        <p:spPr/>
        <p:txBody>
          <a:bodyPr/>
          <a:lstStyle/>
          <a:p>
            <a:pPr eaLnBrk="1" hangingPunct="1">
              <a:defRPr/>
            </a:pPr>
            <a:r>
              <a:rPr lang="en-US" smtClean="0"/>
              <a:t>Factors </a:t>
            </a:r>
            <a:r>
              <a:rPr lang="en-US" smtClean="0">
                <a:cs typeface="Arial" charset="0"/>
              </a:rPr>
              <a:t>↓ SV, SVI, CO, CI</a:t>
            </a:r>
          </a:p>
        </p:txBody>
      </p:sp>
    </p:spTree>
    <p:extLst>
      <p:ext uri="{BB962C8B-B14F-4D97-AF65-F5344CB8AC3E}">
        <p14:creationId xmlns:p14="http://schemas.microsoft.com/office/powerpoint/2010/main" val="234317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908720"/>
            <a:ext cx="8226425" cy="5688632"/>
          </a:xfrm>
        </p:spPr>
        <p:txBody>
          <a:bodyPr>
            <a:normAutofit fontScale="92500" lnSpcReduction="10000"/>
          </a:bodyPr>
          <a:lstStyle/>
          <a:p>
            <a:pPr marL="0" indent="0" algn="l" rtl="0">
              <a:buFont typeface="Wingdings" pitchFamily="2" charset="2"/>
              <a:buNone/>
              <a:defRPr/>
            </a:pPr>
            <a:r>
              <a:rPr lang="en-US" sz="2400" dirty="0" smtClean="0"/>
              <a:t>The ejection fraction is a measurement of the heart's efficiency and can be used to estimate the function of the left ventricle . The left ventricle pumps only a fraction of the blood it contains</a:t>
            </a:r>
            <a:r>
              <a:rPr lang="en-US" sz="2400" dirty="0"/>
              <a:t> </a:t>
            </a:r>
            <a:r>
              <a:rPr lang="en-US" sz="2400" dirty="0" smtClean="0"/>
              <a:t>. A normal ejection fraction is more than 55% of the blood volume. If the heart becomes enlarged, even if the amount of blood being pumped by the left ventricle remains the same, the relative fraction of blood being ejected decreases. </a:t>
            </a:r>
            <a:br>
              <a:rPr lang="en-US" sz="2400" dirty="0" smtClean="0"/>
            </a:br>
            <a:r>
              <a:rPr lang="en-US" sz="2400" dirty="0" smtClean="0"/>
              <a:t/>
            </a:r>
            <a:br>
              <a:rPr lang="en-US" sz="2400" dirty="0" smtClean="0"/>
            </a:br>
            <a:r>
              <a:rPr lang="en-US" sz="2400" dirty="0" smtClean="0"/>
              <a:t>For example: </a:t>
            </a:r>
          </a:p>
          <a:p>
            <a:pPr algn="l" rtl="0">
              <a:defRPr/>
            </a:pPr>
            <a:r>
              <a:rPr lang="en-US" sz="2400" dirty="0" smtClean="0"/>
              <a:t>A healthy heart with a total blood volume of 100 mL that pumps 60 mL to the aorta has an ejection fraction of 60%.</a:t>
            </a:r>
          </a:p>
          <a:p>
            <a:pPr algn="l" rtl="0">
              <a:defRPr/>
            </a:pPr>
            <a:r>
              <a:rPr lang="en-US" sz="2400" dirty="0" smtClean="0"/>
              <a:t>A heart with an enlarged left ventricle that has a total blood volume of 140 mL and pumps the same amount (60 mL) to the aorta has an ejection fraction of 43%.</a:t>
            </a:r>
          </a:p>
          <a:p>
            <a:pPr algn="l" rtl="0">
              <a:defRPr/>
            </a:pPr>
            <a:r>
              <a:rPr lang="en-US" sz="2400" dirty="0" smtClean="0"/>
              <a:t>A reduced ejection fraction indicates that cardiomyopathy is present</a:t>
            </a:r>
            <a:r>
              <a:rPr lang="en-US" sz="2000" dirty="0" smtClean="0"/>
              <a:t>.</a:t>
            </a:r>
          </a:p>
          <a:p>
            <a:pPr algn="l" rtl="0">
              <a:defRPr/>
            </a:pPr>
            <a:endParaRPr lang="en-US" dirty="0"/>
          </a:p>
        </p:txBody>
      </p:sp>
      <p:sp>
        <p:nvSpPr>
          <p:cNvPr id="2" name="Title 1"/>
          <p:cNvSpPr>
            <a:spLocks noGrp="1"/>
          </p:cNvSpPr>
          <p:nvPr>
            <p:ph type="title"/>
          </p:nvPr>
        </p:nvSpPr>
        <p:spPr>
          <a:xfrm>
            <a:off x="457200" y="274638"/>
            <a:ext cx="8229600" cy="634082"/>
          </a:xfrm>
        </p:spPr>
        <p:txBody>
          <a:bodyPr>
            <a:normAutofit fontScale="90000"/>
          </a:bodyPr>
          <a:lstStyle/>
          <a:p>
            <a:pPr>
              <a:defRPr/>
            </a:pPr>
            <a:r>
              <a:rPr lang="en-US" dirty="0" smtClean="0"/>
              <a:t>Ejection Fraction</a:t>
            </a:r>
            <a:endParaRPr lang="en-US" dirty="0"/>
          </a:p>
        </p:txBody>
      </p:sp>
    </p:spTree>
    <p:extLst>
      <p:ext uri="{BB962C8B-B14F-4D97-AF65-F5344CB8AC3E}">
        <p14:creationId xmlns:p14="http://schemas.microsoft.com/office/powerpoint/2010/main" val="4281876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idx="1"/>
          </p:nvPr>
        </p:nvSpPr>
        <p:spPr>
          <a:xfrm>
            <a:off x="304800" y="1600200"/>
            <a:ext cx="8610600" cy="4495800"/>
          </a:xfrm>
        </p:spPr>
        <p:txBody>
          <a:bodyPr>
            <a:normAutofit/>
          </a:bodyPr>
          <a:lstStyle/>
          <a:p>
            <a:pPr algn="l" rtl="0" eaLnBrk="1" hangingPunct="1">
              <a:defRPr/>
            </a:pPr>
            <a:r>
              <a:rPr lang="en-US" dirty="0" smtClean="0"/>
              <a:t>CVP is pressure of the blood in the </a:t>
            </a:r>
          </a:p>
          <a:p>
            <a:pPr lvl="1" algn="l" rtl="0" eaLnBrk="1" hangingPunct="1">
              <a:defRPr/>
            </a:pPr>
            <a:r>
              <a:rPr lang="en-US" dirty="0" smtClean="0"/>
              <a:t>Vena cava</a:t>
            </a:r>
          </a:p>
          <a:p>
            <a:pPr lvl="1" algn="l" rtl="0" eaLnBrk="1" hangingPunct="1">
              <a:defRPr/>
            </a:pPr>
            <a:r>
              <a:rPr lang="en-US" dirty="0" smtClean="0"/>
              <a:t>Right atrium</a:t>
            </a:r>
          </a:p>
          <a:p>
            <a:pPr lvl="1" algn="l" rtl="0" eaLnBrk="1" hangingPunct="1">
              <a:defRPr/>
            </a:pPr>
            <a:r>
              <a:rPr lang="en-US" dirty="0" smtClean="0"/>
              <a:t>Right ventricle</a:t>
            </a:r>
          </a:p>
          <a:p>
            <a:pPr lvl="1" algn="l" rtl="0" eaLnBrk="1" hangingPunct="1">
              <a:defRPr/>
            </a:pPr>
            <a:endParaRPr lang="en-US" dirty="0" smtClean="0"/>
          </a:p>
          <a:p>
            <a:pPr algn="l" rtl="0" eaLnBrk="1" hangingPunct="1">
              <a:defRPr/>
            </a:pPr>
            <a:r>
              <a:rPr lang="en-US" dirty="0" smtClean="0"/>
              <a:t>CVP is also referred to as</a:t>
            </a:r>
          </a:p>
          <a:p>
            <a:pPr lvl="1" algn="l" rtl="0" eaLnBrk="1" hangingPunct="1">
              <a:defRPr/>
            </a:pPr>
            <a:r>
              <a:rPr lang="en-US" dirty="0" smtClean="0"/>
              <a:t>Right atrial pressure (RAP)</a:t>
            </a:r>
          </a:p>
          <a:p>
            <a:pPr lvl="1" algn="l" rtl="0" eaLnBrk="1" hangingPunct="1">
              <a:defRPr/>
            </a:pPr>
            <a:r>
              <a:rPr lang="en-US" dirty="0" smtClean="0"/>
              <a:t>right side preload</a:t>
            </a:r>
          </a:p>
          <a:p>
            <a:pPr lvl="1" algn="l" rtl="0" eaLnBrk="1" hangingPunct="1">
              <a:defRPr/>
            </a:pPr>
            <a:r>
              <a:rPr lang="en-US" dirty="0" smtClean="0"/>
              <a:t>Right ventricular end-diastolic pressure (RVEDP)</a:t>
            </a:r>
          </a:p>
        </p:txBody>
      </p:sp>
      <p:sp>
        <p:nvSpPr>
          <p:cNvPr id="125954" name="Rectangle 2"/>
          <p:cNvSpPr>
            <a:spLocks noGrp="1" noChangeArrowheads="1"/>
          </p:cNvSpPr>
          <p:nvPr>
            <p:ph type="title"/>
          </p:nvPr>
        </p:nvSpPr>
        <p:spPr/>
        <p:txBody>
          <a:bodyPr>
            <a:normAutofit fontScale="90000"/>
          </a:bodyPr>
          <a:lstStyle/>
          <a:p>
            <a:pPr eaLnBrk="1" hangingPunct="1">
              <a:defRPr/>
            </a:pPr>
            <a:r>
              <a:rPr lang="en-US" sz="4000" smtClean="0"/>
              <a:t>Central Venous Catheter:</a:t>
            </a:r>
            <a:br>
              <a:rPr lang="en-US" sz="4000" smtClean="0"/>
            </a:br>
            <a:r>
              <a:rPr lang="en-US" sz="4000" smtClean="0"/>
              <a:t>Central Venous Pressure (CVP)</a:t>
            </a:r>
          </a:p>
        </p:txBody>
      </p:sp>
    </p:spTree>
    <p:extLst>
      <p:ext uri="{BB962C8B-B14F-4D97-AF65-F5344CB8AC3E}">
        <p14:creationId xmlns:p14="http://schemas.microsoft.com/office/powerpoint/2010/main" val="518918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a:xfrm>
            <a:off x="457200" y="1981200"/>
            <a:ext cx="8229600" cy="4495800"/>
          </a:xfrm>
        </p:spPr>
        <p:txBody>
          <a:bodyPr/>
          <a:lstStyle/>
          <a:p>
            <a:pPr marL="609600" indent="-609600" algn="l" rtl="0" eaLnBrk="1" hangingPunct="1">
              <a:defRPr/>
            </a:pPr>
            <a:r>
              <a:rPr lang="en-US" dirty="0" smtClean="0"/>
              <a:t>CVP measures right heart function and fluid levels</a:t>
            </a:r>
          </a:p>
          <a:p>
            <a:pPr marL="609600" indent="-609600" algn="l" rtl="0" eaLnBrk="1" hangingPunct="1">
              <a:defRPr/>
            </a:pPr>
            <a:endParaRPr lang="en-US" dirty="0" smtClean="0"/>
          </a:p>
          <a:p>
            <a:pPr marL="609600" indent="-609600" algn="l" rtl="0" eaLnBrk="1" hangingPunct="1">
              <a:defRPr/>
            </a:pPr>
            <a:r>
              <a:rPr lang="en-US" dirty="0" smtClean="0"/>
              <a:t>Transducer is placed at level of RA</a:t>
            </a:r>
          </a:p>
          <a:p>
            <a:pPr marL="609600" indent="-609600" algn="l" rtl="0" eaLnBrk="1" hangingPunct="1">
              <a:buFont typeface="Wingdings" pitchFamily="2" charset="2"/>
              <a:buNone/>
              <a:defRPr/>
            </a:pPr>
            <a:endParaRPr lang="en-US" dirty="0" smtClean="0"/>
          </a:p>
          <a:p>
            <a:pPr marL="609600" indent="-609600" algn="l" rtl="0" eaLnBrk="1" hangingPunct="1">
              <a:defRPr/>
            </a:pPr>
            <a:r>
              <a:rPr lang="en-US" dirty="0" smtClean="0"/>
              <a:t>Normal</a:t>
            </a:r>
          </a:p>
          <a:p>
            <a:pPr marL="990600" lvl="1" indent="-533400" algn="l" rtl="0" eaLnBrk="1" hangingPunct="1">
              <a:defRPr/>
            </a:pPr>
            <a:r>
              <a:rPr lang="en-US" dirty="0" smtClean="0"/>
              <a:t>2-6 mmHg by transducer</a:t>
            </a:r>
          </a:p>
          <a:p>
            <a:pPr marL="990600" lvl="1" indent="-533400" algn="l" rtl="0" eaLnBrk="1" hangingPunct="1">
              <a:defRPr/>
            </a:pPr>
            <a:r>
              <a:rPr lang="en-US" dirty="0" smtClean="0"/>
              <a:t>4-12 cmH</a:t>
            </a:r>
            <a:r>
              <a:rPr lang="en-US" baseline="-25000" dirty="0" smtClean="0"/>
              <a:t>2</a:t>
            </a:r>
            <a:r>
              <a:rPr lang="en-US" dirty="0" smtClean="0"/>
              <a:t>0 by water manometer</a:t>
            </a:r>
          </a:p>
          <a:p>
            <a:pPr marL="609600" indent="-609600" algn="l" rtl="0" eaLnBrk="1" hangingPunct="1">
              <a:buFont typeface="Wingdings" pitchFamily="2" charset="2"/>
              <a:buNone/>
              <a:defRPr/>
            </a:pPr>
            <a:endParaRPr lang="en-US" dirty="0" smtClean="0"/>
          </a:p>
          <a:p>
            <a:pPr marL="609600" indent="-609600" algn="l" rtl="0" eaLnBrk="1" hangingPunct="1">
              <a:defRPr/>
            </a:pPr>
            <a:endParaRPr lang="en-US" dirty="0" smtClean="0"/>
          </a:p>
        </p:txBody>
      </p:sp>
      <p:sp>
        <p:nvSpPr>
          <p:cNvPr id="128002" name="Rectangle 2"/>
          <p:cNvSpPr>
            <a:spLocks noGrp="1" noChangeArrowheads="1"/>
          </p:cNvSpPr>
          <p:nvPr>
            <p:ph type="title"/>
          </p:nvPr>
        </p:nvSpPr>
        <p:spPr/>
        <p:txBody>
          <a:bodyPr>
            <a:normAutofit fontScale="90000"/>
          </a:bodyPr>
          <a:lstStyle/>
          <a:p>
            <a:pPr eaLnBrk="1" hangingPunct="1">
              <a:defRPr/>
            </a:pPr>
            <a:r>
              <a:rPr lang="en-US" sz="4000" smtClean="0"/>
              <a:t>Central Venous Catheter:</a:t>
            </a:r>
            <a:br>
              <a:rPr lang="en-US" sz="4000" smtClean="0"/>
            </a:br>
            <a:r>
              <a:rPr lang="en-US" sz="4000" smtClean="0"/>
              <a:t>Central Venous Pressure (CVP)</a:t>
            </a:r>
          </a:p>
        </p:txBody>
      </p:sp>
    </p:spTree>
    <p:extLst>
      <p:ext uri="{BB962C8B-B14F-4D97-AF65-F5344CB8AC3E}">
        <p14:creationId xmlns:p14="http://schemas.microsoft.com/office/powerpoint/2010/main" val="3249338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713387"/>
          </a:xfrm>
        </p:spPr>
        <p:txBody>
          <a:bodyPr/>
          <a:lstStyle/>
          <a:p>
            <a:pPr marL="0" indent="0" algn="ctr" rtl="0">
              <a:buNone/>
            </a:pPr>
            <a:r>
              <a:rPr lang="en-US" b="1" dirty="0" smtClean="0">
                <a:solidFill>
                  <a:srgbClr val="C00000"/>
                </a:solidFill>
              </a:rPr>
              <a:t>Other </a:t>
            </a:r>
            <a:r>
              <a:rPr lang="en-US" b="1" dirty="0">
                <a:solidFill>
                  <a:srgbClr val="C00000"/>
                </a:solidFill>
              </a:rPr>
              <a:t>important signs</a:t>
            </a:r>
          </a:p>
          <a:p>
            <a:pPr algn="l" rtl="0">
              <a:buFont typeface="Wingdings" pitchFamily="2" charset="2"/>
              <a:buChar char="ü"/>
            </a:pPr>
            <a:r>
              <a:rPr lang="en-US" dirty="0" smtClean="0"/>
              <a:t>Rash</a:t>
            </a:r>
          </a:p>
          <a:p>
            <a:pPr algn="l" rtl="0">
              <a:buFont typeface="Wingdings" pitchFamily="2" charset="2"/>
              <a:buChar char="ü"/>
            </a:pPr>
            <a:r>
              <a:rPr lang="en-US" dirty="0" smtClean="0"/>
              <a:t>Tachypnea – Acidotic breathing : that is indicates For shock</a:t>
            </a:r>
          </a:p>
          <a:p>
            <a:pPr algn="l" rtl="0">
              <a:buFont typeface="Wingdings" pitchFamily="2" charset="2"/>
              <a:buChar char="ü"/>
            </a:pPr>
            <a:r>
              <a:rPr lang="en-US" dirty="0" smtClean="0"/>
              <a:t>Tourniquet  test : if negative or  there is no bleeding manifestation </a:t>
            </a:r>
            <a:endParaRPr lang="en-US" dirty="0"/>
          </a:p>
        </p:txBody>
      </p:sp>
    </p:spTree>
    <p:extLst>
      <p:ext uri="{BB962C8B-B14F-4D97-AF65-F5344CB8AC3E}">
        <p14:creationId xmlns:p14="http://schemas.microsoft.com/office/powerpoint/2010/main" val="3464387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idx="1"/>
          </p:nvPr>
        </p:nvSpPr>
        <p:spPr/>
        <p:txBody>
          <a:bodyPr/>
          <a:lstStyle/>
          <a:p>
            <a:pPr algn="l" rtl="0" eaLnBrk="1" hangingPunct="1">
              <a:defRPr/>
            </a:pPr>
            <a:r>
              <a:rPr lang="en-US" dirty="0" smtClean="0"/>
              <a:t>Assessment of right ventricular function and intravascular volume status</a:t>
            </a:r>
          </a:p>
          <a:p>
            <a:pPr algn="l" rtl="0" eaLnBrk="1" hangingPunct="1">
              <a:defRPr/>
            </a:pPr>
            <a:endParaRPr lang="en-US" dirty="0" smtClean="0"/>
          </a:p>
          <a:p>
            <a:pPr algn="l" rtl="0" eaLnBrk="1" hangingPunct="1">
              <a:defRPr/>
            </a:pPr>
            <a:r>
              <a:rPr lang="en-US" dirty="0" smtClean="0"/>
              <a:t>Administration of fluids, parenteral nutrition, blood, or drugs</a:t>
            </a:r>
          </a:p>
          <a:p>
            <a:pPr algn="l" rtl="0" eaLnBrk="1" hangingPunct="1">
              <a:defRPr/>
            </a:pPr>
            <a:endParaRPr lang="en-US" dirty="0" smtClean="0"/>
          </a:p>
          <a:p>
            <a:pPr algn="l" rtl="0" eaLnBrk="1" hangingPunct="1">
              <a:defRPr/>
            </a:pPr>
            <a:r>
              <a:rPr lang="en-US" dirty="0" smtClean="0"/>
              <a:t>Emergency route for temporary pacemaker insertion</a:t>
            </a:r>
          </a:p>
          <a:p>
            <a:pPr lvl="1" eaLnBrk="1" hangingPunct="1">
              <a:defRPr/>
            </a:pPr>
            <a:endParaRPr lang="en-US" dirty="0" smtClean="0"/>
          </a:p>
        </p:txBody>
      </p:sp>
      <p:sp>
        <p:nvSpPr>
          <p:cNvPr id="130050" name="Rectangle 2"/>
          <p:cNvSpPr>
            <a:spLocks noGrp="1" noChangeArrowheads="1"/>
          </p:cNvSpPr>
          <p:nvPr>
            <p:ph type="title"/>
          </p:nvPr>
        </p:nvSpPr>
        <p:spPr/>
        <p:txBody>
          <a:bodyPr>
            <a:normAutofit fontScale="90000"/>
          </a:bodyPr>
          <a:lstStyle/>
          <a:p>
            <a:pPr eaLnBrk="1" hangingPunct="1">
              <a:defRPr/>
            </a:pPr>
            <a:r>
              <a:rPr lang="en-US" sz="4000" smtClean="0"/>
              <a:t>Central Venous Catheter:</a:t>
            </a:r>
            <a:br>
              <a:rPr lang="en-US" sz="4000" smtClean="0"/>
            </a:br>
            <a:r>
              <a:rPr lang="en-US" sz="4000" smtClean="0"/>
              <a:t>Indications</a:t>
            </a:r>
          </a:p>
        </p:txBody>
      </p:sp>
    </p:spTree>
    <p:extLst>
      <p:ext uri="{BB962C8B-B14F-4D97-AF65-F5344CB8AC3E}">
        <p14:creationId xmlns:p14="http://schemas.microsoft.com/office/powerpoint/2010/main" val="2871143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57200" y="1600200"/>
            <a:ext cx="8229600" cy="4800600"/>
          </a:xfrm>
        </p:spPr>
        <p:txBody>
          <a:bodyPr/>
          <a:lstStyle/>
          <a:p>
            <a:pPr algn="l" rtl="0" eaLnBrk="1" hangingPunct="1">
              <a:defRPr/>
            </a:pPr>
            <a:r>
              <a:rPr lang="en-US" dirty="0" smtClean="0"/>
              <a:t>Common Uses</a:t>
            </a:r>
          </a:p>
          <a:p>
            <a:pPr lvl="1" algn="l" rtl="0" eaLnBrk="1" hangingPunct="1">
              <a:defRPr/>
            </a:pPr>
            <a:r>
              <a:rPr lang="en-US" dirty="0" smtClean="0"/>
              <a:t>Measure central venous pressure</a:t>
            </a:r>
          </a:p>
          <a:p>
            <a:pPr lvl="1" algn="l" rtl="0" eaLnBrk="1" hangingPunct="1">
              <a:defRPr/>
            </a:pPr>
            <a:r>
              <a:rPr lang="en-US" dirty="0" smtClean="0"/>
              <a:t>Administer fluid, blood, or medications</a:t>
            </a:r>
          </a:p>
          <a:p>
            <a:pPr lvl="1" algn="l" rtl="0" eaLnBrk="1" hangingPunct="1">
              <a:defRPr/>
            </a:pPr>
            <a:r>
              <a:rPr lang="en-US" dirty="0" smtClean="0"/>
              <a:t>Aspiration of blood samples</a:t>
            </a:r>
          </a:p>
          <a:p>
            <a:pPr algn="l" rtl="0" eaLnBrk="1" hangingPunct="1">
              <a:defRPr/>
            </a:pPr>
            <a:r>
              <a:rPr lang="en-US" dirty="0" smtClean="0"/>
              <a:t>Insertion Sites</a:t>
            </a:r>
          </a:p>
          <a:p>
            <a:pPr lvl="1" algn="l" rtl="0" eaLnBrk="1" hangingPunct="1">
              <a:defRPr/>
            </a:pPr>
            <a:r>
              <a:rPr lang="en-US" dirty="0" err="1" smtClean="0"/>
              <a:t>Subclavian</a:t>
            </a:r>
            <a:r>
              <a:rPr lang="en-US" dirty="0" smtClean="0"/>
              <a:t> or internal jugular vein</a:t>
            </a:r>
          </a:p>
          <a:p>
            <a:pPr algn="l" rtl="0" eaLnBrk="1" hangingPunct="1">
              <a:defRPr/>
            </a:pPr>
            <a:r>
              <a:rPr lang="en-US" dirty="0" smtClean="0"/>
              <a:t>Location</a:t>
            </a:r>
          </a:p>
          <a:p>
            <a:pPr lvl="1" algn="l" rtl="0" eaLnBrk="1" hangingPunct="1">
              <a:defRPr/>
            </a:pPr>
            <a:r>
              <a:rPr lang="en-US" dirty="0" smtClean="0"/>
              <a:t>Superior vena cava near right atrium or within right atrium</a:t>
            </a:r>
          </a:p>
        </p:txBody>
      </p:sp>
      <p:sp>
        <p:nvSpPr>
          <p:cNvPr id="52226" name="Rectangle 2"/>
          <p:cNvSpPr>
            <a:spLocks noGrp="1" noChangeArrowheads="1"/>
          </p:cNvSpPr>
          <p:nvPr>
            <p:ph type="title"/>
          </p:nvPr>
        </p:nvSpPr>
        <p:spPr/>
        <p:txBody>
          <a:bodyPr/>
          <a:lstStyle/>
          <a:p>
            <a:pPr eaLnBrk="1" hangingPunct="1">
              <a:defRPr/>
            </a:pPr>
            <a:r>
              <a:rPr lang="en-US" smtClean="0"/>
              <a:t>Central Venous Catheter</a:t>
            </a:r>
          </a:p>
        </p:txBody>
      </p:sp>
    </p:spTree>
    <p:extLst>
      <p:ext uri="{BB962C8B-B14F-4D97-AF65-F5344CB8AC3E}">
        <p14:creationId xmlns:p14="http://schemas.microsoft.com/office/powerpoint/2010/main" val="21635445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34925" y="1600200"/>
            <a:ext cx="8226425" cy="4497388"/>
          </a:xfrm>
        </p:spPr>
        <p:txBody>
          <a:bodyPr/>
          <a:lstStyle/>
          <a:p>
            <a:pPr marL="609600" indent="-609600" algn="l" rtl="0" eaLnBrk="1" hangingPunct="1">
              <a:defRPr/>
            </a:pPr>
            <a:r>
              <a:rPr lang="en-US" dirty="0" smtClean="0"/>
              <a:t>Decreased venous return (VOLUME!)</a:t>
            </a:r>
          </a:p>
          <a:p>
            <a:pPr marL="990600" lvl="1" indent="-533400" algn="l" rtl="0" eaLnBrk="1" hangingPunct="1">
              <a:defRPr/>
            </a:pPr>
            <a:r>
              <a:rPr lang="en-US" b="1" dirty="0" smtClean="0"/>
              <a:t>Absolute </a:t>
            </a:r>
            <a:r>
              <a:rPr lang="en-US" b="1" dirty="0" err="1" smtClean="0"/>
              <a:t>hypovolemia</a:t>
            </a:r>
            <a:endParaRPr lang="en-US" b="1" dirty="0" smtClean="0"/>
          </a:p>
          <a:p>
            <a:pPr marL="1371600" lvl="2" indent="-457200" algn="l" rtl="0" eaLnBrk="1" hangingPunct="1">
              <a:defRPr/>
            </a:pPr>
            <a:r>
              <a:rPr lang="en-US" sz="2600" dirty="0" smtClean="0"/>
              <a:t>Blood loss - Hemorrhage</a:t>
            </a:r>
          </a:p>
          <a:p>
            <a:pPr marL="1371600" lvl="2" indent="-457200" algn="l" rtl="0" eaLnBrk="1" hangingPunct="1">
              <a:defRPr/>
            </a:pPr>
            <a:r>
              <a:rPr lang="en-US" sz="2600" dirty="0" smtClean="0"/>
              <a:t>Dehydration</a:t>
            </a:r>
          </a:p>
          <a:p>
            <a:pPr marL="1371600" lvl="2" indent="-457200" algn="l" rtl="0" eaLnBrk="1" hangingPunct="1">
              <a:buFont typeface="Wingdings" pitchFamily="2" charset="2"/>
              <a:buNone/>
              <a:defRPr/>
            </a:pPr>
            <a:endParaRPr lang="en-US" sz="2600" dirty="0" smtClean="0"/>
          </a:p>
          <a:p>
            <a:pPr marL="990600" lvl="1" indent="-533400" algn="l" rtl="0" eaLnBrk="1" hangingPunct="1">
              <a:defRPr/>
            </a:pPr>
            <a:r>
              <a:rPr lang="en-US" b="1" dirty="0" smtClean="0"/>
              <a:t>Relative </a:t>
            </a:r>
            <a:r>
              <a:rPr lang="en-US" b="1" dirty="0" err="1" smtClean="0"/>
              <a:t>hypovolemia</a:t>
            </a:r>
            <a:endParaRPr lang="en-US" b="1" dirty="0" smtClean="0"/>
          </a:p>
          <a:p>
            <a:pPr marL="1371600" lvl="2" indent="-457200" algn="l" rtl="0" eaLnBrk="1" hangingPunct="1">
              <a:defRPr/>
            </a:pPr>
            <a:r>
              <a:rPr lang="en-US" sz="2600" dirty="0" smtClean="0"/>
              <a:t>Shock</a:t>
            </a:r>
          </a:p>
          <a:p>
            <a:pPr marL="1371600" lvl="2" indent="-457200" algn="l" rtl="0" eaLnBrk="1" hangingPunct="1">
              <a:defRPr/>
            </a:pPr>
            <a:r>
              <a:rPr lang="en-US" sz="2600" dirty="0" smtClean="0"/>
              <a:t>Vasodilation</a:t>
            </a:r>
          </a:p>
        </p:txBody>
      </p:sp>
      <p:sp>
        <p:nvSpPr>
          <p:cNvPr id="58370" name="Rectangle 2"/>
          <p:cNvSpPr>
            <a:spLocks noGrp="1" noChangeArrowheads="1"/>
          </p:cNvSpPr>
          <p:nvPr>
            <p:ph type="title"/>
          </p:nvPr>
        </p:nvSpPr>
        <p:spPr/>
        <p:txBody>
          <a:bodyPr>
            <a:normAutofit fontScale="90000"/>
          </a:bodyPr>
          <a:lstStyle/>
          <a:p>
            <a:pPr eaLnBrk="1" hangingPunct="1">
              <a:defRPr/>
            </a:pPr>
            <a:r>
              <a:rPr lang="en-US" sz="4000" smtClean="0"/>
              <a:t>Central Venous Catheter:</a:t>
            </a:r>
            <a:br>
              <a:rPr lang="en-US" sz="4000" smtClean="0"/>
            </a:br>
            <a:r>
              <a:rPr lang="en-US" sz="4000" smtClean="0"/>
              <a:t>Decrease in CVP</a:t>
            </a:r>
          </a:p>
        </p:txBody>
      </p:sp>
      <p:pic>
        <p:nvPicPr>
          <p:cNvPr id="48132" name="Picture 2" descr="http://www.registerednursern.com/wp-content/uploads/2012/01/Left-IJ-central-line-Internal-Jugular-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492896"/>
            <a:ext cx="38957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583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idx="1"/>
          </p:nvPr>
        </p:nvSpPr>
        <p:spPr/>
        <p:txBody>
          <a:bodyPr/>
          <a:lstStyle/>
          <a:p>
            <a:pPr algn="l" rtl="0" eaLnBrk="1" hangingPunct="1">
              <a:defRPr/>
            </a:pPr>
            <a:r>
              <a:rPr lang="en-US" dirty="0" smtClean="0"/>
              <a:t>Decreased </a:t>
            </a:r>
            <a:r>
              <a:rPr lang="en-US" dirty="0" err="1" smtClean="0"/>
              <a:t>intrathoracic</a:t>
            </a:r>
            <a:r>
              <a:rPr lang="en-US" dirty="0" smtClean="0"/>
              <a:t> pressure</a:t>
            </a:r>
          </a:p>
          <a:p>
            <a:pPr lvl="1" algn="l" rtl="0" eaLnBrk="1" hangingPunct="1">
              <a:defRPr/>
            </a:pPr>
            <a:r>
              <a:rPr lang="en-US" dirty="0" smtClean="0"/>
              <a:t>Spontaneous inspiration</a:t>
            </a:r>
          </a:p>
          <a:p>
            <a:pPr lvl="1" algn="l" rtl="0" eaLnBrk="1" hangingPunct="1">
              <a:buFont typeface="Wingdings" pitchFamily="2" charset="2"/>
              <a:buNone/>
              <a:defRPr/>
            </a:pPr>
            <a:endParaRPr lang="en-US" dirty="0" smtClean="0"/>
          </a:p>
          <a:p>
            <a:pPr algn="l" rtl="0" eaLnBrk="1" hangingPunct="1">
              <a:defRPr/>
            </a:pPr>
            <a:r>
              <a:rPr lang="en-US" dirty="0" smtClean="0"/>
              <a:t>Increased ability of the right heart to move blood</a:t>
            </a:r>
          </a:p>
          <a:p>
            <a:pPr algn="l" rtl="0" eaLnBrk="1" hangingPunct="1">
              <a:defRPr/>
            </a:pPr>
            <a:endParaRPr lang="en-US" dirty="0" smtClean="0"/>
          </a:p>
        </p:txBody>
      </p:sp>
      <p:sp>
        <p:nvSpPr>
          <p:cNvPr id="251906" name="Rectangle 2"/>
          <p:cNvSpPr>
            <a:spLocks noGrp="1" noChangeArrowheads="1"/>
          </p:cNvSpPr>
          <p:nvPr>
            <p:ph type="title"/>
          </p:nvPr>
        </p:nvSpPr>
        <p:spPr/>
        <p:txBody>
          <a:bodyPr/>
          <a:lstStyle/>
          <a:p>
            <a:pPr eaLnBrk="1" hangingPunct="1">
              <a:defRPr/>
            </a:pPr>
            <a:r>
              <a:rPr lang="en-US" smtClean="0"/>
              <a:t>Decrease in CVP</a:t>
            </a:r>
          </a:p>
        </p:txBody>
      </p:sp>
    </p:spTree>
    <p:extLst>
      <p:ext uri="{BB962C8B-B14F-4D97-AF65-F5344CB8AC3E}">
        <p14:creationId xmlns:p14="http://schemas.microsoft.com/office/powerpoint/2010/main" val="3045893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ChangeArrowheads="1"/>
          </p:cNvSpPr>
          <p:nvPr>
            <p:ph idx="1"/>
          </p:nvPr>
        </p:nvSpPr>
        <p:spPr/>
        <p:txBody>
          <a:bodyPr/>
          <a:lstStyle/>
          <a:p>
            <a:pPr algn="l" rtl="0" eaLnBrk="1" hangingPunct="1">
              <a:defRPr/>
            </a:pPr>
            <a:r>
              <a:rPr lang="en-US" dirty="0" smtClean="0"/>
              <a:t>Increased venous return</a:t>
            </a:r>
          </a:p>
          <a:p>
            <a:pPr lvl="1" algn="l" rtl="0" eaLnBrk="1" hangingPunct="1">
              <a:defRPr/>
            </a:pPr>
            <a:r>
              <a:rPr lang="en-US" dirty="0" smtClean="0"/>
              <a:t>Hypervolemia</a:t>
            </a:r>
          </a:p>
          <a:p>
            <a:pPr lvl="2" algn="l" rtl="0" eaLnBrk="1" hangingPunct="1">
              <a:defRPr/>
            </a:pPr>
            <a:r>
              <a:rPr lang="en-US" dirty="0" smtClean="0"/>
              <a:t>Volume overload</a:t>
            </a:r>
          </a:p>
          <a:p>
            <a:pPr lvl="2" algn="l" rtl="0" eaLnBrk="1" hangingPunct="1">
              <a:defRPr/>
            </a:pPr>
            <a:r>
              <a:rPr lang="en-US" dirty="0" smtClean="0"/>
              <a:t>Fluids being given faster than the heart can tolerate</a:t>
            </a:r>
          </a:p>
          <a:p>
            <a:pPr lvl="2" algn="l" rtl="0" eaLnBrk="1" hangingPunct="1">
              <a:defRPr/>
            </a:pPr>
            <a:endParaRPr lang="en-US" dirty="0" smtClean="0"/>
          </a:p>
          <a:p>
            <a:pPr algn="l" rtl="0" eaLnBrk="1" hangingPunct="1">
              <a:defRPr/>
            </a:pPr>
            <a:r>
              <a:rPr lang="en-US" dirty="0" smtClean="0"/>
              <a:t>Increased </a:t>
            </a:r>
            <a:r>
              <a:rPr lang="en-US" dirty="0" err="1" smtClean="0"/>
              <a:t>intrathoracic</a:t>
            </a:r>
            <a:r>
              <a:rPr lang="en-US" dirty="0" smtClean="0"/>
              <a:t> pressure</a:t>
            </a:r>
          </a:p>
          <a:p>
            <a:pPr lvl="1" algn="l" rtl="0" eaLnBrk="1" hangingPunct="1">
              <a:defRPr/>
            </a:pPr>
            <a:r>
              <a:rPr lang="en-US" dirty="0" smtClean="0"/>
              <a:t>Positive pressure ventilation</a:t>
            </a:r>
          </a:p>
          <a:p>
            <a:pPr lvl="1" algn="l" rtl="0" eaLnBrk="1" hangingPunct="1">
              <a:defRPr/>
            </a:pPr>
            <a:r>
              <a:rPr lang="en-US" dirty="0" smtClean="0"/>
              <a:t>Pneumothorax</a:t>
            </a:r>
          </a:p>
        </p:txBody>
      </p:sp>
      <p:sp>
        <p:nvSpPr>
          <p:cNvPr id="59394" name="Rectangle 2"/>
          <p:cNvSpPr>
            <a:spLocks noGrp="1" noChangeArrowheads="1"/>
          </p:cNvSpPr>
          <p:nvPr>
            <p:ph type="title"/>
          </p:nvPr>
        </p:nvSpPr>
        <p:spPr/>
        <p:txBody>
          <a:bodyPr>
            <a:normAutofit fontScale="90000"/>
          </a:bodyPr>
          <a:lstStyle/>
          <a:p>
            <a:pPr eaLnBrk="1" hangingPunct="1">
              <a:defRPr/>
            </a:pPr>
            <a:r>
              <a:rPr lang="en-US" sz="4000" smtClean="0"/>
              <a:t>Central Venous Catheter:</a:t>
            </a:r>
            <a:br>
              <a:rPr lang="en-US" sz="4000" smtClean="0"/>
            </a:br>
            <a:r>
              <a:rPr lang="en-US" sz="4000" smtClean="0"/>
              <a:t>Increase in CVP</a:t>
            </a:r>
          </a:p>
        </p:txBody>
      </p:sp>
    </p:spTree>
    <p:extLst>
      <p:ext uri="{BB962C8B-B14F-4D97-AF65-F5344CB8AC3E}">
        <p14:creationId xmlns:p14="http://schemas.microsoft.com/office/powerpoint/2010/main" val="320239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p:txBody>
          <a:bodyPr/>
          <a:lstStyle/>
          <a:p>
            <a:pPr algn="l" rtl="0" eaLnBrk="1" hangingPunct="1">
              <a:lnSpc>
                <a:spcPct val="90000"/>
              </a:lnSpc>
              <a:defRPr/>
            </a:pPr>
            <a:r>
              <a:rPr lang="en-US" dirty="0" smtClean="0"/>
              <a:t>Decreased ability of the right heart to move blood</a:t>
            </a:r>
          </a:p>
          <a:p>
            <a:pPr lvl="1" algn="l" rtl="0" eaLnBrk="1" hangingPunct="1">
              <a:lnSpc>
                <a:spcPct val="90000"/>
              </a:lnSpc>
              <a:defRPr/>
            </a:pPr>
            <a:r>
              <a:rPr lang="en-US" dirty="0" smtClean="0"/>
              <a:t>Right ventricular failure</a:t>
            </a:r>
          </a:p>
          <a:p>
            <a:pPr lvl="2" algn="l" rtl="0" eaLnBrk="1" hangingPunct="1">
              <a:lnSpc>
                <a:spcPct val="90000"/>
              </a:lnSpc>
              <a:defRPr/>
            </a:pPr>
            <a:r>
              <a:rPr lang="en-US" dirty="0" smtClean="0"/>
              <a:t>Myocardial infarction</a:t>
            </a:r>
          </a:p>
          <a:p>
            <a:pPr lvl="2" algn="l" rtl="0" eaLnBrk="1" hangingPunct="1">
              <a:lnSpc>
                <a:spcPct val="90000"/>
              </a:lnSpc>
              <a:defRPr/>
            </a:pPr>
            <a:r>
              <a:rPr lang="en-US" dirty="0" smtClean="0"/>
              <a:t>Cardiomyopathy</a:t>
            </a:r>
          </a:p>
          <a:p>
            <a:pPr lvl="1" algn="l" rtl="0" eaLnBrk="1" hangingPunct="1">
              <a:lnSpc>
                <a:spcPct val="90000"/>
              </a:lnSpc>
              <a:defRPr/>
            </a:pPr>
            <a:r>
              <a:rPr lang="en-US" dirty="0" smtClean="0"/>
              <a:t>Left ventricular failure (late change in CVP)</a:t>
            </a:r>
          </a:p>
          <a:p>
            <a:pPr algn="l" rtl="0" eaLnBrk="1" hangingPunct="1">
              <a:lnSpc>
                <a:spcPct val="90000"/>
              </a:lnSpc>
              <a:defRPr/>
            </a:pPr>
            <a:endParaRPr lang="en-US" dirty="0" smtClean="0"/>
          </a:p>
          <a:p>
            <a:pPr algn="l" rtl="0" eaLnBrk="1" hangingPunct="1">
              <a:lnSpc>
                <a:spcPct val="90000"/>
              </a:lnSpc>
              <a:defRPr/>
            </a:pPr>
            <a:r>
              <a:rPr lang="en-US" dirty="0" smtClean="0"/>
              <a:t>An increase in CVP leads to a decrease in blood return to the right heart</a:t>
            </a:r>
          </a:p>
        </p:txBody>
      </p:sp>
      <p:sp>
        <p:nvSpPr>
          <p:cNvPr id="71682" name="Rectangle 2"/>
          <p:cNvSpPr>
            <a:spLocks noGrp="1" noChangeArrowheads="1"/>
          </p:cNvSpPr>
          <p:nvPr>
            <p:ph type="title"/>
          </p:nvPr>
        </p:nvSpPr>
        <p:spPr/>
        <p:txBody>
          <a:bodyPr>
            <a:normAutofit fontScale="90000"/>
          </a:bodyPr>
          <a:lstStyle/>
          <a:p>
            <a:pPr eaLnBrk="1" hangingPunct="1">
              <a:defRPr/>
            </a:pPr>
            <a:r>
              <a:rPr lang="en-US" sz="4000" smtClean="0"/>
              <a:t>Central Venous Catheter:</a:t>
            </a:r>
            <a:br>
              <a:rPr lang="en-US" sz="4000" smtClean="0"/>
            </a:br>
            <a:r>
              <a:rPr lang="en-US" sz="4000" smtClean="0"/>
              <a:t>Increase in CVP</a:t>
            </a:r>
          </a:p>
        </p:txBody>
      </p:sp>
    </p:spTree>
    <p:extLst>
      <p:ext uri="{BB962C8B-B14F-4D97-AF65-F5344CB8AC3E}">
        <p14:creationId xmlns:p14="http://schemas.microsoft.com/office/powerpoint/2010/main" val="1239527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mtClean="0"/>
              <a:t>Pulmonary Artery Catheter</a:t>
            </a:r>
          </a:p>
        </p:txBody>
      </p:sp>
      <p:sp>
        <p:nvSpPr>
          <p:cNvPr id="73735" name="Rectangle 7"/>
          <p:cNvSpPr>
            <a:spLocks noGrp="1" noChangeArrowheads="1"/>
          </p:cNvSpPr>
          <p:nvPr>
            <p:ph type="body" sz="half" idx="1"/>
          </p:nvPr>
        </p:nvSpPr>
        <p:spPr>
          <a:xfrm>
            <a:off x="457200" y="1371600"/>
            <a:ext cx="4038600" cy="4495800"/>
          </a:xfrm>
        </p:spPr>
        <p:txBody>
          <a:bodyPr/>
          <a:lstStyle/>
          <a:p>
            <a:pPr eaLnBrk="1" hangingPunct="1">
              <a:defRPr/>
            </a:pPr>
            <a:r>
              <a:rPr lang="en-US" sz="2800" smtClean="0"/>
              <a:t>Swan-Ganz Catheter</a:t>
            </a:r>
          </a:p>
          <a:p>
            <a:pPr eaLnBrk="1" hangingPunct="1">
              <a:defRPr/>
            </a:pPr>
            <a:r>
              <a:rPr lang="en-US" sz="2800" smtClean="0"/>
              <a:t>Flow-directed, balloon tipped catheter</a:t>
            </a:r>
          </a:p>
        </p:txBody>
      </p:sp>
      <p:pic>
        <p:nvPicPr>
          <p:cNvPr id="55301" name="Picture 9" descr="gc142.jpg (12984 byt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8400" y="1219200"/>
            <a:ext cx="2514600" cy="1677988"/>
          </a:xfrm>
          <a:noFill/>
          <a:extLst>
            <a:ext uri="{909E8E84-426E-40DD-AFC4-6F175D3DCCD1}">
              <a14:hiddenFill xmlns:a14="http://schemas.microsoft.com/office/drawing/2010/main">
                <a:solidFill>
                  <a:srgbClr val="FFFFFF"/>
                </a:solidFill>
              </a14:hiddenFill>
            </a:ext>
          </a:extLst>
        </p:spPr>
      </p:pic>
      <p:pic>
        <p:nvPicPr>
          <p:cNvPr id="55300" name="Picture 5" descr="A01813-43-13"/>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0" y="3124200"/>
            <a:ext cx="6400800" cy="34988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0843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HEMODYNAMIC MONITORING\HM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479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A01813-43-1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635896" y="3645024"/>
            <a:ext cx="5000625" cy="2733675"/>
          </a:xfrm>
          <a:noFill/>
          <a:extLst>
            <a:ext uri="{909E8E84-426E-40DD-AFC4-6F175D3DCCD1}">
              <a14:hiddenFill xmlns:a14="http://schemas.microsoft.com/office/drawing/2010/main">
                <a:solidFill>
                  <a:srgbClr val="FFFFFF"/>
                </a:solidFill>
              </a14:hiddenFill>
            </a:ext>
          </a:extLst>
        </p:spPr>
      </p:pic>
      <p:sp>
        <p:nvSpPr>
          <p:cNvPr id="134146" name="Rectangle 2"/>
          <p:cNvSpPr>
            <a:spLocks noGrp="1" noChangeArrowheads="1"/>
          </p:cNvSpPr>
          <p:nvPr>
            <p:ph type="title"/>
          </p:nvPr>
        </p:nvSpPr>
        <p:spPr/>
        <p:txBody>
          <a:bodyPr/>
          <a:lstStyle/>
          <a:p>
            <a:pPr eaLnBrk="1" hangingPunct="1">
              <a:defRPr/>
            </a:pPr>
            <a:r>
              <a:rPr lang="en-US" smtClean="0"/>
              <a:t>Pulmonary Artery Catheter</a:t>
            </a:r>
          </a:p>
        </p:txBody>
      </p:sp>
      <p:sp>
        <p:nvSpPr>
          <p:cNvPr id="134150" name="Rectangle 6"/>
          <p:cNvSpPr>
            <a:spLocks noGrp="1" noChangeArrowheads="1"/>
          </p:cNvSpPr>
          <p:nvPr>
            <p:ph type="body" idx="4294967295"/>
          </p:nvPr>
        </p:nvSpPr>
        <p:spPr>
          <a:xfrm>
            <a:off x="0" y="1371600"/>
            <a:ext cx="8748464" cy="4495800"/>
          </a:xfrm>
        </p:spPr>
        <p:txBody>
          <a:bodyPr/>
          <a:lstStyle/>
          <a:p>
            <a:pPr algn="l" rtl="0" eaLnBrk="1" hangingPunct="1">
              <a:defRPr/>
            </a:pPr>
            <a:r>
              <a:rPr lang="en-US" sz="2800" dirty="0" smtClean="0"/>
              <a:t>Distal lumen lies in the pulmonary artery</a:t>
            </a:r>
          </a:p>
          <a:p>
            <a:pPr lvl="1" algn="l" rtl="0" eaLnBrk="1" hangingPunct="1">
              <a:defRPr/>
            </a:pPr>
            <a:r>
              <a:rPr lang="en-US" sz="2400" dirty="0" smtClean="0"/>
              <a:t>Measure pulmonary artery pressures</a:t>
            </a:r>
          </a:p>
          <a:p>
            <a:pPr lvl="1" algn="l" rtl="0" eaLnBrk="1" hangingPunct="1">
              <a:defRPr/>
            </a:pPr>
            <a:r>
              <a:rPr lang="en-US" sz="2400" dirty="0" smtClean="0"/>
              <a:t>Aspirate mixed venous samples</a:t>
            </a:r>
          </a:p>
          <a:p>
            <a:pPr lvl="1" algn="l" rtl="0" eaLnBrk="1" hangingPunct="1">
              <a:defRPr/>
            </a:pPr>
            <a:r>
              <a:rPr lang="en-US" sz="2400" dirty="0" smtClean="0"/>
              <a:t>Inject medications</a:t>
            </a:r>
          </a:p>
          <a:p>
            <a:pPr lvl="1" algn="l" rtl="0" eaLnBrk="1" hangingPunct="1">
              <a:defRPr/>
            </a:pPr>
            <a:r>
              <a:rPr lang="en-US" sz="2400" dirty="0" smtClean="0"/>
              <a:t>Continuous monitoring of SvO2</a:t>
            </a:r>
          </a:p>
        </p:txBody>
      </p:sp>
    </p:spTree>
    <p:extLst>
      <p:ext uri="{BB962C8B-B14F-4D97-AF65-F5344CB8AC3E}">
        <p14:creationId xmlns:p14="http://schemas.microsoft.com/office/powerpoint/2010/main" val="27182925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6" descr="A01813-43-1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5905" r="49715" b="46172"/>
          <a:stretch>
            <a:fillRect/>
          </a:stretch>
        </p:blipFill>
        <p:spPr>
          <a:xfrm>
            <a:off x="478892" y="2492896"/>
            <a:ext cx="2156035" cy="3384376"/>
          </a:xfrm>
          <a:noFill/>
          <a:extLst>
            <a:ext uri="{909E8E84-426E-40DD-AFC4-6F175D3DCCD1}">
              <a14:hiddenFill xmlns:a14="http://schemas.microsoft.com/office/drawing/2010/main">
                <a:solidFill>
                  <a:srgbClr val="FFFFFF"/>
                </a:solidFill>
              </a14:hiddenFill>
            </a:ext>
          </a:extLst>
        </p:spPr>
      </p:pic>
      <p:pic>
        <p:nvPicPr>
          <p:cNvPr id="66566" name="Picture 11" descr="A01813-43-1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2636912"/>
            <a:ext cx="4038600" cy="3963570"/>
          </a:xfrm>
          <a:noFill/>
          <a:extLst>
            <a:ext uri="{909E8E84-426E-40DD-AFC4-6F175D3DCCD1}">
              <a14:hiddenFill xmlns:a14="http://schemas.microsoft.com/office/drawing/2010/main">
                <a:solidFill>
                  <a:srgbClr val="FFFFFF"/>
                </a:solidFill>
              </a14:hiddenFill>
            </a:ext>
          </a:extLst>
        </p:spPr>
      </p:pic>
      <p:sp>
        <p:nvSpPr>
          <p:cNvPr id="89090" name="Rectangle 2"/>
          <p:cNvSpPr>
            <a:spLocks noGrp="1" noChangeArrowheads="1"/>
          </p:cNvSpPr>
          <p:nvPr>
            <p:ph type="title"/>
          </p:nvPr>
        </p:nvSpPr>
        <p:spPr/>
        <p:txBody>
          <a:bodyPr>
            <a:normAutofit fontScale="90000"/>
          </a:bodyPr>
          <a:lstStyle/>
          <a:p>
            <a:pPr eaLnBrk="1" hangingPunct="1">
              <a:defRPr/>
            </a:pPr>
            <a:r>
              <a:rPr lang="en-US" sz="4000" smtClean="0"/>
              <a:t>Pulmonary Artery Catheter:</a:t>
            </a:r>
            <a:br>
              <a:rPr lang="en-US" sz="4000" smtClean="0"/>
            </a:br>
            <a:r>
              <a:rPr lang="en-US" sz="4000" smtClean="0"/>
              <a:t>Insertion</a:t>
            </a:r>
          </a:p>
        </p:txBody>
      </p:sp>
      <p:sp>
        <p:nvSpPr>
          <p:cNvPr id="89096" name="Rectangle 8"/>
          <p:cNvSpPr>
            <a:spLocks noGrp="1" noChangeArrowheads="1"/>
          </p:cNvSpPr>
          <p:nvPr>
            <p:ph type="body" sz="half" idx="4294967295"/>
          </p:nvPr>
        </p:nvSpPr>
        <p:spPr>
          <a:xfrm>
            <a:off x="0" y="1371600"/>
            <a:ext cx="4495800" cy="4495800"/>
          </a:xfrm>
        </p:spPr>
        <p:txBody>
          <a:bodyPr/>
          <a:lstStyle/>
          <a:p>
            <a:pPr algn="l" rtl="0" eaLnBrk="1" hangingPunct="1">
              <a:defRPr/>
            </a:pPr>
            <a:r>
              <a:rPr lang="en-US" dirty="0" smtClean="0"/>
              <a:t>Right ventricle</a:t>
            </a:r>
          </a:p>
          <a:p>
            <a:pPr lvl="1" algn="ctr" eaLnBrk="1" hangingPunct="1">
              <a:buFont typeface="Wingdings" pitchFamily="2" charset="2"/>
              <a:buNone/>
              <a:defRPr/>
            </a:pPr>
            <a:r>
              <a:rPr lang="en-US" dirty="0" smtClean="0"/>
              <a:t>Normal pressure: </a:t>
            </a:r>
            <a:r>
              <a:rPr lang="en-US" u="sng" dirty="0" smtClean="0"/>
              <a:t>20-30</a:t>
            </a:r>
            <a:r>
              <a:rPr lang="en-US" dirty="0" smtClean="0"/>
              <a:t> </a:t>
            </a:r>
            <a:r>
              <a:rPr lang="en-US" sz="1400" dirty="0" smtClean="0"/>
              <a:t>mmHg</a:t>
            </a:r>
          </a:p>
          <a:p>
            <a:pPr lvl="1" eaLnBrk="1" hangingPunct="1">
              <a:buFont typeface="Wingdings" pitchFamily="2" charset="2"/>
              <a:buNone/>
              <a:defRPr/>
            </a:pPr>
            <a:r>
              <a:rPr lang="en-US" dirty="0" smtClean="0"/>
              <a:t>				   0-5</a:t>
            </a:r>
          </a:p>
        </p:txBody>
      </p:sp>
      <p:sp>
        <p:nvSpPr>
          <p:cNvPr id="89101" name="Rectangle 13"/>
          <p:cNvSpPr>
            <a:spLocks noGrp="1" noChangeArrowheads="1"/>
          </p:cNvSpPr>
          <p:nvPr>
            <p:ph type="body" sz="half" idx="4294967295"/>
          </p:nvPr>
        </p:nvSpPr>
        <p:spPr>
          <a:xfrm>
            <a:off x="4648200" y="980728"/>
            <a:ext cx="4495800" cy="4886672"/>
          </a:xfrm>
        </p:spPr>
        <p:txBody>
          <a:bodyPr/>
          <a:lstStyle/>
          <a:p>
            <a:pPr algn="l" rtl="0" eaLnBrk="1" hangingPunct="1">
              <a:defRPr/>
            </a:pPr>
            <a:r>
              <a:rPr lang="en-US" dirty="0" smtClean="0"/>
              <a:t>Pulmonary Artery</a:t>
            </a:r>
          </a:p>
          <a:p>
            <a:pPr lvl="1" algn="l" rtl="0" eaLnBrk="1" hangingPunct="1">
              <a:buFont typeface="Wingdings" pitchFamily="2" charset="2"/>
              <a:buNone/>
              <a:defRPr/>
            </a:pPr>
            <a:r>
              <a:rPr lang="en-US" dirty="0" smtClean="0"/>
              <a:t>Normal Pressure: </a:t>
            </a:r>
            <a:r>
              <a:rPr lang="en-US" u="sng" dirty="0" smtClean="0"/>
              <a:t>20-30</a:t>
            </a:r>
            <a:r>
              <a:rPr lang="en-US" dirty="0" smtClean="0"/>
              <a:t> </a:t>
            </a:r>
            <a:r>
              <a:rPr lang="en-US" sz="1400" dirty="0" smtClean="0"/>
              <a:t>mmHg</a:t>
            </a:r>
          </a:p>
          <a:p>
            <a:pPr lvl="1" eaLnBrk="1" hangingPunct="1">
              <a:buFont typeface="Wingdings" pitchFamily="2" charset="2"/>
              <a:buNone/>
              <a:defRPr/>
            </a:pPr>
            <a:r>
              <a:rPr lang="en-US" dirty="0" smtClean="0"/>
              <a:t>				  6-15</a:t>
            </a:r>
          </a:p>
        </p:txBody>
      </p:sp>
    </p:spTree>
    <p:extLst>
      <p:ext uri="{BB962C8B-B14F-4D97-AF65-F5344CB8AC3E}">
        <p14:creationId xmlns:p14="http://schemas.microsoft.com/office/powerpoint/2010/main" val="3157324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normAutofit/>
          </a:bodyPr>
          <a:lstStyle/>
          <a:p>
            <a:pPr algn="l" rtl="0" eaLnBrk="1" hangingPunct="1">
              <a:lnSpc>
                <a:spcPct val="90000"/>
              </a:lnSpc>
              <a:defRPr/>
            </a:pPr>
            <a:r>
              <a:rPr lang="en-US" dirty="0" err="1" smtClean="0"/>
              <a:t>Hemo</a:t>
            </a:r>
            <a:r>
              <a:rPr lang="en-US" dirty="0" smtClean="0"/>
              <a:t>: blood</a:t>
            </a:r>
          </a:p>
          <a:p>
            <a:pPr algn="l" rtl="0" eaLnBrk="1" hangingPunct="1">
              <a:lnSpc>
                <a:spcPct val="90000"/>
              </a:lnSpc>
              <a:defRPr/>
            </a:pPr>
            <a:r>
              <a:rPr lang="en-US" dirty="0" smtClean="0"/>
              <a:t>Dynamics: movement</a:t>
            </a:r>
          </a:p>
          <a:p>
            <a:pPr algn="l" rtl="0" eaLnBrk="1" hangingPunct="1">
              <a:lnSpc>
                <a:spcPct val="90000"/>
              </a:lnSpc>
              <a:defRPr/>
            </a:pPr>
            <a:r>
              <a:rPr lang="en-US" dirty="0" smtClean="0"/>
              <a:t>Hemodynamics: movement of blood</a:t>
            </a:r>
          </a:p>
          <a:p>
            <a:pPr lvl="1" algn="l" rtl="0" eaLnBrk="1" hangingPunct="1">
              <a:lnSpc>
                <a:spcPct val="90000"/>
              </a:lnSpc>
              <a:defRPr/>
            </a:pPr>
            <a:r>
              <a:rPr lang="en-US" dirty="0" smtClean="0"/>
              <a:t>The measurement of the force (pressure) exerted by the blood as it moves through blood vessels or heart chambers during systole and diastole</a:t>
            </a:r>
          </a:p>
          <a:p>
            <a:pPr lvl="1" algn="l" rtl="0" eaLnBrk="1" hangingPunct="1">
              <a:lnSpc>
                <a:spcPct val="90000"/>
              </a:lnSpc>
              <a:defRPr/>
            </a:pPr>
            <a:r>
              <a:rPr lang="en-US" dirty="0"/>
              <a:t>For many critically ill patients, hemodynamic monitoring can add valuable information to the clinical management of the patient.</a:t>
            </a:r>
          </a:p>
          <a:p>
            <a:pPr lvl="1" algn="l" rtl="0" eaLnBrk="1" hangingPunct="1">
              <a:lnSpc>
                <a:spcPct val="90000"/>
              </a:lnSpc>
              <a:defRPr/>
            </a:pPr>
            <a:endParaRPr lang="en-US" dirty="0" smtClean="0"/>
          </a:p>
        </p:txBody>
      </p:sp>
      <p:sp>
        <p:nvSpPr>
          <p:cNvPr id="6146" name="Rectangle 2"/>
          <p:cNvSpPr>
            <a:spLocks noGrp="1" noChangeArrowheads="1"/>
          </p:cNvSpPr>
          <p:nvPr>
            <p:ph type="title"/>
          </p:nvPr>
        </p:nvSpPr>
        <p:spPr/>
        <p:txBody>
          <a:bodyPr/>
          <a:lstStyle/>
          <a:p>
            <a:pPr eaLnBrk="1" hangingPunct="1">
              <a:defRPr/>
            </a:pPr>
            <a:r>
              <a:rPr lang="en-US" smtClean="0"/>
              <a:t>Hemodynamics?</a:t>
            </a:r>
          </a:p>
        </p:txBody>
      </p:sp>
    </p:spTree>
    <p:extLst>
      <p:ext uri="{BB962C8B-B14F-4D97-AF65-F5344CB8AC3E}">
        <p14:creationId xmlns:p14="http://schemas.microsoft.com/office/powerpoint/2010/main" val="1377259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9" name="Rectangle 11"/>
          <p:cNvSpPr>
            <a:spLocks noGrp="1" noChangeArrowheads="1"/>
          </p:cNvSpPr>
          <p:nvPr>
            <p:ph type="title"/>
          </p:nvPr>
        </p:nvSpPr>
        <p:spPr/>
        <p:txBody>
          <a:bodyPr/>
          <a:lstStyle/>
          <a:p>
            <a:pPr eaLnBrk="1" hangingPunct="1">
              <a:defRPr/>
            </a:pPr>
            <a:r>
              <a:rPr lang="en-US" smtClean="0"/>
              <a:t>Atrial Pressure Monitoring</a:t>
            </a:r>
          </a:p>
        </p:txBody>
      </p:sp>
      <p:graphicFrame>
        <p:nvGraphicFramePr>
          <p:cNvPr id="68611" name="Object 6"/>
          <p:cNvGraphicFramePr>
            <a:graphicFrameLocks noGrp="1" noChangeAspect="1"/>
          </p:cNvGraphicFramePr>
          <p:nvPr>
            <p:ph sz="half" idx="1"/>
          </p:nvPr>
        </p:nvGraphicFramePr>
        <p:xfrm>
          <a:off x="2017713" y="1676400"/>
          <a:ext cx="5183187" cy="1676400"/>
        </p:xfrm>
        <a:graphic>
          <a:graphicData uri="http://schemas.openxmlformats.org/presentationml/2006/ole">
            <mc:AlternateContent xmlns:mc="http://schemas.openxmlformats.org/markup-compatibility/2006">
              <mc:Choice xmlns:v="urn:schemas-microsoft-com:vml" Requires="v">
                <p:oleObj spid="_x0000_s1038" name="Bitmap Image" r:id="rId4" imgW="4476190" imgH="1448002" progId="Paint.Picture">
                  <p:embed/>
                </p:oleObj>
              </mc:Choice>
              <mc:Fallback>
                <p:oleObj name="Bitmap Image" r:id="rId4" imgW="4476190" imgH="1448002" progId="Paint.Picture">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713" y="1676400"/>
                        <a:ext cx="5183187" cy="16764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9980" name="Rectangle 12"/>
          <p:cNvSpPr>
            <a:spLocks noGrp="1" noChangeArrowheads="1"/>
          </p:cNvSpPr>
          <p:nvPr>
            <p:ph type="body" sz="half" idx="2"/>
          </p:nvPr>
        </p:nvSpPr>
        <p:spPr>
          <a:xfrm>
            <a:off x="455613" y="3581400"/>
            <a:ext cx="8226425" cy="2514600"/>
          </a:xfrm>
        </p:spPr>
        <p:txBody>
          <a:bodyPr/>
          <a:lstStyle/>
          <a:p>
            <a:pPr algn="l" rtl="0" eaLnBrk="1" hangingPunct="1">
              <a:lnSpc>
                <a:spcPct val="90000"/>
              </a:lnSpc>
              <a:defRPr/>
            </a:pPr>
            <a:r>
              <a:rPr lang="en-US" sz="2800" dirty="0" smtClean="0"/>
              <a:t>a – Atrial contraction</a:t>
            </a:r>
          </a:p>
          <a:p>
            <a:pPr algn="l" rtl="0" eaLnBrk="1" hangingPunct="1">
              <a:lnSpc>
                <a:spcPct val="90000"/>
              </a:lnSpc>
              <a:defRPr/>
            </a:pPr>
            <a:r>
              <a:rPr lang="en-US" sz="2800" dirty="0" smtClean="0"/>
              <a:t>c – Closure of tricuspid valves</a:t>
            </a:r>
          </a:p>
          <a:p>
            <a:pPr algn="l" rtl="0" eaLnBrk="1" hangingPunct="1">
              <a:lnSpc>
                <a:spcPct val="90000"/>
              </a:lnSpc>
              <a:defRPr/>
            </a:pPr>
            <a:r>
              <a:rPr lang="en-US" sz="2800" dirty="0" smtClean="0"/>
              <a:t>X descent – Passive atrial filling</a:t>
            </a:r>
          </a:p>
          <a:p>
            <a:pPr algn="l" rtl="0" eaLnBrk="1" hangingPunct="1">
              <a:lnSpc>
                <a:spcPct val="90000"/>
              </a:lnSpc>
              <a:defRPr/>
            </a:pPr>
            <a:r>
              <a:rPr lang="en-US" sz="2800" dirty="0" smtClean="0"/>
              <a:t>v – Atrial diastole</a:t>
            </a:r>
          </a:p>
          <a:p>
            <a:pPr algn="l" rtl="0" eaLnBrk="1" hangingPunct="1">
              <a:lnSpc>
                <a:spcPct val="90000"/>
              </a:lnSpc>
              <a:defRPr/>
            </a:pPr>
            <a:r>
              <a:rPr lang="en-US" sz="2800" dirty="0" smtClean="0"/>
              <a:t>Y descent – Atrial emptying</a:t>
            </a:r>
          </a:p>
        </p:txBody>
      </p:sp>
    </p:spTree>
    <p:extLst>
      <p:ext uri="{BB962C8B-B14F-4D97-AF65-F5344CB8AC3E}">
        <p14:creationId xmlns:p14="http://schemas.microsoft.com/office/powerpoint/2010/main" val="1588068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8" descr="A01813-43-1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74380" b="47215"/>
          <a:stretch>
            <a:fillRect/>
          </a:stretch>
        </p:blipFill>
        <p:spPr>
          <a:xfrm>
            <a:off x="2411760" y="2492896"/>
            <a:ext cx="2252663" cy="3810000"/>
          </a:xfrm>
          <a:noFill/>
          <a:extLst>
            <a:ext uri="{909E8E84-426E-40DD-AFC4-6F175D3DCCD1}">
              <a14:hiddenFill xmlns:a14="http://schemas.microsoft.com/office/drawing/2010/main">
                <a:solidFill>
                  <a:srgbClr val="FFFFFF"/>
                </a:solidFill>
              </a14:hiddenFill>
            </a:ext>
          </a:extLst>
        </p:spPr>
      </p:pic>
      <p:sp>
        <p:nvSpPr>
          <p:cNvPr id="94218" name="Rectangle 10"/>
          <p:cNvSpPr>
            <a:spLocks noGrp="1" noChangeArrowheads="1"/>
          </p:cNvSpPr>
          <p:nvPr>
            <p:ph sz="half" idx="2"/>
          </p:nvPr>
        </p:nvSpPr>
        <p:spPr>
          <a:xfrm>
            <a:off x="455613" y="1598613"/>
            <a:ext cx="4419600" cy="4497387"/>
          </a:xfrm>
        </p:spPr>
        <p:txBody>
          <a:bodyPr/>
          <a:lstStyle/>
          <a:p>
            <a:pPr algn="l" rtl="0" eaLnBrk="1" hangingPunct="1">
              <a:defRPr/>
            </a:pPr>
            <a:r>
              <a:rPr lang="en-US" dirty="0" smtClean="0"/>
              <a:t>“Wedge”</a:t>
            </a:r>
          </a:p>
          <a:p>
            <a:pPr lvl="1" eaLnBrk="1" hangingPunct="1">
              <a:buFont typeface="Wingdings" pitchFamily="2" charset="2"/>
              <a:buNone/>
              <a:defRPr/>
            </a:pPr>
            <a:r>
              <a:rPr lang="en-US" dirty="0" smtClean="0"/>
              <a:t>Normal Pressure: 4-12 </a:t>
            </a:r>
            <a:r>
              <a:rPr lang="en-US" sz="1400" dirty="0" smtClean="0"/>
              <a:t>mmHg</a:t>
            </a:r>
          </a:p>
        </p:txBody>
      </p:sp>
      <p:sp>
        <p:nvSpPr>
          <p:cNvPr id="94213" name="Rectangle 5"/>
          <p:cNvSpPr>
            <a:spLocks noGrp="1" noChangeArrowheads="1"/>
          </p:cNvSpPr>
          <p:nvPr>
            <p:ph type="title"/>
          </p:nvPr>
        </p:nvSpPr>
        <p:spPr/>
        <p:txBody>
          <a:bodyPr>
            <a:normAutofit fontScale="90000"/>
          </a:bodyPr>
          <a:lstStyle/>
          <a:p>
            <a:pPr eaLnBrk="1" hangingPunct="1">
              <a:defRPr/>
            </a:pPr>
            <a:r>
              <a:rPr lang="en-US" sz="4000" smtClean="0"/>
              <a:t>Pulmonary Artery Catheter:</a:t>
            </a:r>
            <a:br>
              <a:rPr lang="en-US" sz="4000" smtClean="0"/>
            </a:br>
            <a:r>
              <a:rPr lang="en-US" sz="4000" smtClean="0"/>
              <a:t>Insertion</a:t>
            </a:r>
          </a:p>
        </p:txBody>
      </p:sp>
      <p:sp>
        <p:nvSpPr>
          <p:cNvPr id="94220" name="Rectangle 12"/>
          <p:cNvSpPr>
            <a:spLocks noGrp="1" noChangeArrowheads="1"/>
          </p:cNvSpPr>
          <p:nvPr>
            <p:ph type="body" sz="half" idx="4294967295"/>
          </p:nvPr>
        </p:nvSpPr>
        <p:spPr>
          <a:xfrm>
            <a:off x="5105400" y="1600200"/>
            <a:ext cx="4038600" cy="4525963"/>
          </a:xfrm>
        </p:spPr>
        <p:txBody>
          <a:bodyPr/>
          <a:lstStyle/>
          <a:p>
            <a:pPr algn="l" rtl="0" eaLnBrk="1" hangingPunct="1">
              <a:defRPr/>
            </a:pPr>
            <a:r>
              <a:rPr lang="en-US" dirty="0" smtClean="0"/>
              <a:t>Location</a:t>
            </a:r>
          </a:p>
          <a:p>
            <a:pPr lvl="1" algn="l" rtl="0" eaLnBrk="1" hangingPunct="1">
              <a:defRPr/>
            </a:pPr>
            <a:r>
              <a:rPr lang="en-US" dirty="0" smtClean="0"/>
              <a:t>Branch of pulmonary artery</a:t>
            </a:r>
          </a:p>
          <a:p>
            <a:pPr lvl="1" algn="l" rtl="0" eaLnBrk="1" hangingPunct="1">
              <a:defRPr/>
            </a:pPr>
            <a:endParaRPr lang="en-US" dirty="0" smtClean="0"/>
          </a:p>
        </p:txBody>
      </p:sp>
    </p:spTree>
    <p:extLst>
      <p:ext uri="{BB962C8B-B14F-4D97-AF65-F5344CB8AC3E}">
        <p14:creationId xmlns:p14="http://schemas.microsoft.com/office/powerpoint/2010/main" val="15503544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p:txBody>
          <a:bodyPr/>
          <a:lstStyle/>
          <a:p>
            <a:pPr algn="l" rtl="0" eaLnBrk="1" hangingPunct="1">
              <a:defRPr/>
            </a:pPr>
            <a:r>
              <a:rPr lang="en-US" dirty="0" smtClean="0"/>
              <a:t>Infection</a:t>
            </a:r>
          </a:p>
          <a:p>
            <a:pPr algn="l" rtl="0" eaLnBrk="1" hangingPunct="1">
              <a:defRPr/>
            </a:pPr>
            <a:r>
              <a:rPr lang="en-US" dirty="0" smtClean="0"/>
              <a:t>Bleeding</a:t>
            </a:r>
          </a:p>
          <a:p>
            <a:pPr algn="l" rtl="0" eaLnBrk="1" hangingPunct="1">
              <a:defRPr/>
            </a:pPr>
            <a:r>
              <a:rPr lang="en-US" dirty="0" smtClean="0"/>
              <a:t>Pneumothorax</a:t>
            </a:r>
          </a:p>
          <a:p>
            <a:pPr algn="l" rtl="0" eaLnBrk="1" hangingPunct="1">
              <a:defRPr/>
            </a:pPr>
            <a:r>
              <a:rPr lang="en-US" dirty="0" smtClean="0"/>
              <a:t>Pulmonary artery hemorrhage</a:t>
            </a:r>
          </a:p>
          <a:p>
            <a:pPr algn="l" rtl="0" eaLnBrk="1" hangingPunct="1">
              <a:defRPr/>
            </a:pPr>
            <a:r>
              <a:rPr lang="en-US" dirty="0" smtClean="0"/>
              <a:t>Pulmonary infarction</a:t>
            </a:r>
          </a:p>
          <a:p>
            <a:pPr algn="l" rtl="0" eaLnBrk="1" hangingPunct="1">
              <a:defRPr/>
            </a:pPr>
            <a:r>
              <a:rPr lang="en-US" dirty="0" smtClean="0"/>
              <a:t>Air embolism</a:t>
            </a:r>
          </a:p>
          <a:p>
            <a:pPr algn="l" rtl="0" eaLnBrk="1" hangingPunct="1">
              <a:defRPr/>
            </a:pPr>
            <a:r>
              <a:rPr lang="en-US" dirty="0" smtClean="0"/>
              <a:t>Cardiac arrhythmias</a:t>
            </a:r>
          </a:p>
        </p:txBody>
      </p:sp>
      <p:sp>
        <p:nvSpPr>
          <p:cNvPr id="83970" name="Rectangle 2"/>
          <p:cNvSpPr>
            <a:spLocks noGrp="1" noChangeArrowheads="1"/>
          </p:cNvSpPr>
          <p:nvPr>
            <p:ph type="title"/>
          </p:nvPr>
        </p:nvSpPr>
        <p:spPr/>
        <p:txBody>
          <a:bodyPr>
            <a:normAutofit fontScale="90000"/>
          </a:bodyPr>
          <a:lstStyle/>
          <a:p>
            <a:pPr eaLnBrk="1" hangingPunct="1">
              <a:defRPr/>
            </a:pPr>
            <a:r>
              <a:rPr lang="en-US" sz="4000" smtClean="0"/>
              <a:t>Pulmonary Artery Catheter:</a:t>
            </a:r>
            <a:br>
              <a:rPr lang="en-US" sz="4000" smtClean="0"/>
            </a:br>
            <a:r>
              <a:rPr lang="en-US" sz="4000" smtClean="0"/>
              <a:t>Complications</a:t>
            </a:r>
          </a:p>
        </p:txBody>
      </p:sp>
    </p:spTree>
    <p:extLst>
      <p:ext uri="{BB962C8B-B14F-4D97-AF65-F5344CB8AC3E}">
        <p14:creationId xmlns:p14="http://schemas.microsoft.com/office/powerpoint/2010/main" val="40787729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p:txBody>
          <a:bodyPr/>
          <a:lstStyle/>
          <a:p>
            <a:pPr algn="l" rtl="0" eaLnBrk="1" hangingPunct="1">
              <a:defRPr/>
            </a:pPr>
            <a:r>
              <a:rPr lang="en-US" dirty="0" smtClean="0"/>
              <a:t>Volume of blood ejected by the right ventricle decreases – (“afterload” of the RV)</a:t>
            </a:r>
          </a:p>
          <a:p>
            <a:pPr algn="l" rtl="0" eaLnBrk="1" hangingPunct="1">
              <a:defRPr/>
            </a:pPr>
            <a:endParaRPr lang="en-US" dirty="0" smtClean="0"/>
          </a:p>
          <a:p>
            <a:pPr algn="l" rtl="0" eaLnBrk="1" hangingPunct="1">
              <a:defRPr/>
            </a:pPr>
            <a:r>
              <a:rPr lang="en-US" dirty="0" smtClean="0"/>
              <a:t>Pulmonary vasculature relaxes or dilates</a:t>
            </a:r>
          </a:p>
        </p:txBody>
      </p:sp>
      <p:sp>
        <p:nvSpPr>
          <p:cNvPr id="145410" name="Rectangle 2"/>
          <p:cNvSpPr>
            <a:spLocks noGrp="1" noChangeArrowheads="1"/>
          </p:cNvSpPr>
          <p:nvPr>
            <p:ph type="title"/>
          </p:nvPr>
        </p:nvSpPr>
        <p:spPr/>
        <p:txBody>
          <a:bodyPr>
            <a:normAutofit fontScale="90000"/>
          </a:bodyPr>
          <a:lstStyle/>
          <a:p>
            <a:pPr eaLnBrk="1" hangingPunct="1">
              <a:defRPr/>
            </a:pPr>
            <a:r>
              <a:rPr lang="en-US" sz="4000" smtClean="0"/>
              <a:t>Pulmonary Artery Pressure Decreases</a:t>
            </a:r>
          </a:p>
        </p:txBody>
      </p:sp>
    </p:spTree>
    <p:extLst>
      <p:ext uri="{BB962C8B-B14F-4D97-AF65-F5344CB8AC3E}">
        <p14:creationId xmlns:p14="http://schemas.microsoft.com/office/powerpoint/2010/main" val="11413784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idx="1"/>
          </p:nvPr>
        </p:nvSpPr>
        <p:spPr/>
        <p:txBody>
          <a:bodyPr>
            <a:normAutofit/>
          </a:bodyPr>
          <a:lstStyle/>
          <a:p>
            <a:pPr algn="l" rtl="0" eaLnBrk="1" hangingPunct="1">
              <a:defRPr/>
            </a:pPr>
            <a:r>
              <a:rPr lang="en-US" sz="2800" dirty="0" smtClean="0"/>
              <a:t>Pulmonary blood flow increases</a:t>
            </a:r>
          </a:p>
          <a:p>
            <a:pPr algn="l" rtl="0" eaLnBrk="1" hangingPunct="1">
              <a:defRPr/>
            </a:pPr>
            <a:endParaRPr lang="en-US" sz="2800" dirty="0" smtClean="0"/>
          </a:p>
          <a:p>
            <a:pPr algn="l" rtl="0" eaLnBrk="1" hangingPunct="1">
              <a:defRPr/>
            </a:pPr>
            <a:r>
              <a:rPr lang="en-US" sz="2800" dirty="0" smtClean="0"/>
              <a:t>Pulmonary vascular resistance increases</a:t>
            </a:r>
          </a:p>
          <a:p>
            <a:pPr lvl="1" algn="l" rtl="0" eaLnBrk="1" hangingPunct="1">
              <a:defRPr/>
            </a:pPr>
            <a:r>
              <a:rPr lang="en-US" sz="2400" dirty="0" smtClean="0"/>
              <a:t>Constriction – hypoxemia, acidosis, drugs, diseases that cause pulmonary hypertension</a:t>
            </a:r>
          </a:p>
          <a:p>
            <a:pPr lvl="1" algn="l" rtl="0" eaLnBrk="1" hangingPunct="1">
              <a:defRPr/>
            </a:pPr>
            <a:endParaRPr lang="en-US" sz="2400" dirty="0" smtClean="0"/>
          </a:p>
          <a:p>
            <a:pPr lvl="1" algn="l" rtl="0" eaLnBrk="1" hangingPunct="1">
              <a:defRPr/>
            </a:pPr>
            <a:r>
              <a:rPr lang="en-US" sz="2400" dirty="0" smtClean="0"/>
              <a:t>Obstruction – pulmonary embolus</a:t>
            </a:r>
          </a:p>
          <a:p>
            <a:pPr lvl="1" algn="l" rtl="0" eaLnBrk="1" hangingPunct="1">
              <a:defRPr/>
            </a:pPr>
            <a:endParaRPr lang="en-US" sz="2400" dirty="0" smtClean="0"/>
          </a:p>
          <a:p>
            <a:pPr lvl="1" algn="l" rtl="0" eaLnBrk="1" hangingPunct="1">
              <a:defRPr/>
            </a:pPr>
            <a:r>
              <a:rPr lang="en-US" sz="2400" dirty="0" smtClean="0"/>
              <a:t>Compression – disease constricting pulmonary vasculature</a:t>
            </a:r>
          </a:p>
        </p:txBody>
      </p:sp>
      <p:sp>
        <p:nvSpPr>
          <p:cNvPr id="146434" name="Rectangle 2"/>
          <p:cNvSpPr>
            <a:spLocks noGrp="1" noChangeArrowheads="1"/>
          </p:cNvSpPr>
          <p:nvPr>
            <p:ph type="title"/>
          </p:nvPr>
        </p:nvSpPr>
        <p:spPr/>
        <p:txBody>
          <a:bodyPr>
            <a:normAutofit fontScale="90000"/>
          </a:bodyPr>
          <a:lstStyle/>
          <a:p>
            <a:pPr eaLnBrk="1" hangingPunct="1">
              <a:defRPr/>
            </a:pPr>
            <a:r>
              <a:rPr lang="en-US" sz="4000" smtClean="0"/>
              <a:t>Pulmonary Artery Pressure Increases</a:t>
            </a:r>
          </a:p>
        </p:txBody>
      </p:sp>
    </p:spTree>
    <p:extLst>
      <p:ext uri="{BB962C8B-B14F-4D97-AF65-F5344CB8AC3E}">
        <p14:creationId xmlns:p14="http://schemas.microsoft.com/office/powerpoint/2010/main" val="15442427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idx="1"/>
          </p:nvPr>
        </p:nvSpPr>
        <p:spPr/>
        <p:txBody>
          <a:bodyPr/>
          <a:lstStyle/>
          <a:p>
            <a:pPr marL="660400" indent="-660400" algn="l" rtl="0" eaLnBrk="1" hangingPunct="1">
              <a:defRPr/>
            </a:pPr>
            <a:r>
              <a:rPr lang="en-US" dirty="0" smtClean="0"/>
              <a:t>Normal: 8 mm hg (4-12 range)</a:t>
            </a:r>
          </a:p>
          <a:p>
            <a:pPr marL="660400" indent="-660400" algn="l" rtl="0" eaLnBrk="1" hangingPunct="1">
              <a:defRPr/>
            </a:pPr>
            <a:endParaRPr lang="en-US" dirty="0" smtClean="0"/>
          </a:p>
          <a:p>
            <a:pPr marL="660400" indent="-660400" algn="l" rtl="0" eaLnBrk="1" hangingPunct="1">
              <a:defRPr/>
            </a:pPr>
            <a:r>
              <a:rPr lang="en-US" dirty="0" smtClean="0"/>
              <a:t>Monitors blood moving into the left heart.</a:t>
            </a:r>
          </a:p>
          <a:p>
            <a:pPr marL="660400" indent="-660400" algn="l" rtl="0" eaLnBrk="1" hangingPunct="1">
              <a:defRPr/>
            </a:pPr>
            <a:endParaRPr lang="en-US" dirty="0" smtClean="0"/>
          </a:p>
          <a:p>
            <a:pPr marL="660400" indent="-660400" algn="l" rtl="0" eaLnBrk="1" hangingPunct="1">
              <a:defRPr/>
            </a:pPr>
            <a:r>
              <a:rPr lang="en-US" dirty="0" smtClean="0"/>
              <a:t>Represents the pulmonary venous drainage back to the left heart.</a:t>
            </a:r>
          </a:p>
          <a:p>
            <a:pPr marL="660400" indent="-660400" algn="l" rtl="0" eaLnBrk="1" hangingPunct="1">
              <a:defRPr/>
            </a:pPr>
            <a:endParaRPr lang="en-US" dirty="0" smtClean="0"/>
          </a:p>
        </p:txBody>
      </p:sp>
      <p:sp>
        <p:nvSpPr>
          <p:cNvPr id="154626" name="Rectangle 2"/>
          <p:cNvSpPr>
            <a:spLocks noGrp="1" noChangeArrowheads="1"/>
          </p:cNvSpPr>
          <p:nvPr>
            <p:ph type="title"/>
          </p:nvPr>
        </p:nvSpPr>
        <p:spPr/>
        <p:txBody>
          <a:bodyPr>
            <a:normAutofit fontScale="90000"/>
          </a:bodyPr>
          <a:lstStyle/>
          <a:p>
            <a:pPr eaLnBrk="1" hangingPunct="1">
              <a:defRPr/>
            </a:pPr>
            <a:r>
              <a:rPr lang="en-US" sz="4000" smtClean="0"/>
              <a:t>Pulmonary Capillary Wedge Pressure</a:t>
            </a:r>
          </a:p>
        </p:txBody>
      </p:sp>
    </p:spTree>
    <p:extLst>
      <p:ext uri="{BB962C8B-B14F-4D97-AF65-F5344CB8AC3E}">
        <p14:creationId xmlns:p14="http://schemas.microsoft.com/office/powerpoint/2010/main" val="33415151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Grp="1" noChangeArrowheads="1"/>
          </p:cNvSpPr>
          <p:nvPr>
            <p:ph idx="1"/>
          </p:nvPr>
        </p:nvSpPr>
        <p:spPr/>
        <p:txBody>
          <a:bodyPr/>
          <a:lstStyle/>
          <a:p>
            <a:pPr algn="l" rtl="0" eaLnBrk="1" hangingPunct="1">
              <a:lnSpc>
                <a:spcPct val="90000"/>
              </a:lnSpc>
              <a:defRPr/>
            </a:pPr>
            <a:r>
              <a:rPr lang="en-US" dirty="0" smtClean="0"/>
              <a:t>The PAP diastolic can be used to estimate PCWP is some situations</a:t>
            </a:r>
          </a:p>
          <a:p>
            <a:pPr algn="l" rtl="0" eaLnBrk="1" hangingPunct="1">
              <a:lnSpc>
                <a:spcPct val="90000"/>
              </a:lnSpc>
              <a:defRPr/>
            </a:pPr>
            <a:endParaRPr lang="en-US" dirty="0" smtClean="0"/>
          </a:p>
          <a:p>
            <a:pPr algn="l" rtl="0" eaLnBrk="1" hangingPunct="1">
              <a:lnSpc>
                <a:spcPct val="90000"/>
              </a:lnSpc>
              <a:defRPr/>
            </a:pPr>
            <a:r>
              <a:rPr lang="en-US" dirty="0" smtClean="0"/>
              <a:t>A comparison of PCWP and PAP can be used to differentiate between cardiac and non-cardiac pulmonary edema.</a:t>
            </a:r>
          </a:p>
          <a:p>
            <a:pPr lvl="1" algn="l" rtl="0" eaLnBrk="1" hangingPunct="1">
              <a:lnSpc>
                <a:spcPct val="90000"/>
              </a:lnSpc>
              <a:defRPr/>
            </a:pPr>
            <a:r>
              <a:rPr lang="en-US" dirty="0" smtClean="0"/>
              <a:t>Increased PCWP and PAP = cardiac PE</a:t>
            </a:r>
          </a:p>
          <a:p>
            <a:pPr lvl="1" algn="l" rtl="0" eaLnBrk="1" hangingPunct="1">
              <a:lnSpc>
                <a:spcPct val="90000"/>
              </a:lnSpc>
              <a:defRPr/>
            </a:pPr>
            <a:r>
              <a:rPr lang="en-US" dirty="0" smtClean="0"/>
              <a:t>Normal PCWP and Increased PAP = Non-cardiac PE</a:t>
            </a:r>
          </a:p>
          <a:p>
            <a:pPr algn="l" rtl="0" eaLnBrk="1" hangingPunct="1">
              <a:lnSpc>
                <a:spcPct val="90000"/>
              </a:lnSpc>
              <a:defRPr/>
            </a:pPr>
            <a:endParaRPr lang="en-US" dirty="0" smtClean="0"/>
          </a:p>
        </p:txBody>
      </p:sp>
      <p:sp>
        <p:nvSpPr>
          <p:cNvPr id="261122" name="Rectangle 2"/>
          <p:cNvSpPr>
            <a:spLocks noGrp="1" noChangeArrowheads="1"/>
          </p:cNvSpPr>
          <p:nvPr>
            <p:ph type="title"/>
          </p:nvPr>
        </p:nvSpPr>
        <p:spPr/>
        <p:txBody>
          <a:bodyPr/>
          <a:lstStyle/>
          <a:p>
            <a:pPr eaLnBrk="1" hangingPunct="1">
              <a:defRPr/>
            </a:pPr>
            <a:r>
              <a:rPr lang="en-US" smtClean="0"/>
              <a:t>PCWP</a:t>
            </a:r>
          </a:p>
        </p:txBody>
      </p:sp>
    </p:spTree>
    <p:extLst>
      <p:ext uri="{BB962C8B-B14F-4D97-AF65-F5344CB8AC3E}">
        <p14:creationId xmlns:p14="http://schemas.microsoft.com/office/powerpoint/2010/main" val="33742494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p:txBody>
          <a:bodyPr>
            <a:normAutofit/>
          </a:bodyPr>
          <a:lstStyle/>
          <a:p>
            <a:pPr algn="l" rtl="0" eaLnBrk="1" hangingPunct="1">
              <a:defRPr/>
            </a:pPr>
            <a:r>
              <a:rPr lang="en-US" sz="2800" dirty="0" smtClean="0"/>
              <a:t>Right heart failure</a:t>
            </a:r>
          </a:p>
          <a:p>
            <a:pPr algn="l" rtl="0" eaLnBrk="1" hangingPunct="1">
              <a:defRPr/>
            </a:pPr>
            <a:r>
              <a:rPr lang="en-US" sz="2800" dirty="0" err="1" smtClean="0"/>
              <a:t>Cor</a:t>
            </a:r>
            <a:r>
              <a:rPr lang="en-US" sz="2800" dirty="0" smtClean="0"/>
              <a:t> </a:t>
            </a:r>
            <a:r>
              <a:rPr lang="en-US" sz="2800" dirty="0" err="1" smtClean="0"/>
              <a:t>pulmonale</a:t>
            </a:r>
            <a:endParaRPr lang="en-US" sz="2800" dirty="0" smtClean="0"/>
          </a:p>
          <a:p>
            <a:pPr algn="l" rtl="0" eaLnBrk="1" hangingPunct="1">
              <a:defRPr/>
            </a:pPr>
            <a:r>
              <a:rPr lang="en-US" sz="2800" dirty="0" smtClean="0"/>
              <a:t>Pulmonary embolism</a:t>
            </a:r>
          </a:p>
          <a:p>
            <a:pPr algn="l" rtl="0" eaLnBrk="1" hangingPunct="1">
              <a:defRPr/>
            </a:pPr>
            <a:r>
              <a:rPr lang="en-US" sz="2800" dirty="0" smtClean="0"/>
              <a:t>Pulmonary hypertension</a:t>
            </a:r>
          </a:p>
          <a:p>
            <a:pPr algn="l" rtl="0" eaLnBrk="1" hangingPunct="1">
              <a:defRPr/>
            </a:pPr>
            <a:r>
              <a:rPr lang="en-US" sz="2800" dirty="0" smtClean="0"/>
              <a:t>Air embolism</a:t>
            </a:r>
          </a:p>
          <a:p>
            <a:pPr algn="l" rtl="0" eaLnBrk="1" hangingPunct="1">
              <a:defRPr/>
            </a:pPr>
            <a:r>
              <a:rPr lang="en-US" sz="2800" dirty="0" err="1" smtClean="0"/>
              <a:t>Hypovolemia</a:t>
            </a:r>
            <a:endParaRPr lang="en-US" sz="2800" dirty="0" smtClean="0"/>
          </a:p>
          <a:p>
            <a:pPr algn="l" rtl="0" eaLnBrk="1" hangingPunct="1">
              <a:defRPr/>
            </a:pPr>
            <a:endParaRPr lang="en-US" sz="2800" dirty="0" smtClean="0"/>
          </a:p>
          <a:p>
            <a:pPr algn="l" rtl="0" eaLnBrk="1" hangingPunct="1">
              <a:defRPr/>
            </a:pPr>
            <a:r>
              <a:rPr lang="en-US" sz="2400" dirty="0" smtClean="0"/>
              <a:t>PCWP may be normal in the above pulmonary conditions.</a:t>
            </a:r>
          </a:p>
        </p:txBody>
      </p:sp>
      <p:sp>
        <p:nvSpPr>
          <p:cNvPr id="155650" name="Rectangle 2"/>
          <p:cNvSpPr>
            <a:spLocks noGrp="1" noChangeArrowheads="1"/>
          </p:cNvSpPr>
          <p:nvPr>
            <p:ph type="title"/>
          </p:nvPr>
        </p:nvSpPr>
        <p:spPr/>
        <p:txBody>
          <a:bodyPr>
            <a:normAutofit fontScale="90000"/>
          </a:bodyPr>
          <a:lstStyle/>
          <a:p>
            <a:pPr eaLnBrk="1" hangingPunct="1">
              <a:defRPr/>
            </a:pPr>
            <a:r>
              <a:rPr lang="en-US" sz="4000" smtClean="0"/>
              <a:t>Pulmonary Capillary Wedge Pressure Decreases</a:t>
            </a:r>
          </a:p>
        </p:txBody>
      </p:sp>
    </p:spTree>
    <p:extLst>
      <p:ext uri="{BB962C8B-B14F-4D97-AF65-F5344CB8AC3E}">
        <p14:creationId xmlns:p14="http://schemas.microsoft.com/office/powerpoint/2010/main" val="41708104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idx="1"/>
          </p:nvPr>
        </p:nvSpPr>
        <p:spPr/>
        <p:txBody>
          <a:bodyPr/>
          <a:lstStyle/>
          <a:p>
            <a:pPr algn="l" rtl="0" eaLnBrk="1" hangingPunct="1">
              <a:lnSpc>
                <a:spcPct val="90000"/>
              </a:lnSpc>
              <a:defRPr/>
            </a:pPr>
            <a:r>
              <a:rPr lang="en-US" sz="2800" dirty="0" smtClean="0"/>
              <a:t>left heart failure</a:t>
            </a:r>
          </a:p>
          <a:p>
            <a:pPr algn="l" rtl="0" eaLnBrk="1" hangingPunct="1">
              <a:lnSpc>
                <a:spcPct val="90000"/>
              </a:lnSpc>
              <a:defRPr/>
            </a:pPr>
            <a:endParaRPr lang="en-US" sz="2800" dirty="0" smtClean="0"/>
          </a:p>
          <a:p>
            <a:pPr algn="l" rtl="0" eaLnBrk="1" hangingPunct="1">
              <a:lnSpc>
                <a:spcPct val="90000"/>
              </a:lnSpc>
              <a:defRPr/>
            </a:pPr>
            <a:r>
              <a:rPr lang="en-US" sz="2800" dirty="0" smtClean="0"/>
              <a:t>mitral valve stenosis</a:t>
            </a:r>
          </a:p>
          <a:p>
            <a:pPr algn="l" rtl="0" eaLnBrk="1" hangingPunct="1">
              <a:lnSpc>
                <a:spcPct val="90000"/>
              </a:lnSpc>
              <a:defRPr/>
            </a:pPr>
            <a:endParaRPr lang="en-US" sz="2800" dirty="0" smtClean="0"/>
          </a:p>
          <a:p>
            <a:pPr algn="l" rtl="0" eaLnBrk="1" hangingPunct="1">
              <a:lnSpc>
                <a:spcPct val="90000"/>
              </a:lnSpc>
              <a:defRPr/>
            </a:pPr>
            <a:r>
              <a:rPr lang="en-US" sz="2800" b="1" i="1" dirty="0" smtClean="0"/>
              <a:t>CHF/ pulmonary edema</a:t>
            </a:r>
          </a:p>
          <a:p>
            <a:pPr algn="l" rtl="0" eaLnBrk="1" hangingPunct="1">
              <a:lnSpc>
                <a:spcPct val="90000"/>
              </a:lnSpc>
              <a:defRPr/>
            </a:pPr>
            <a:endParaRPr lang="en-US" sz="2800" b="1" dirty="0" smtClean="0"/>
          </a:p>
          <a:p>
            <a:pPr algn="l" rtl="0" eaLnBrk="1" hangingPunct="1">
              <a:lnSpc>
                <a:spcPct val="90000"/>
              </a:lnSpc>
              <a:defRPr/>
            </a:pPr>
            <a:r>
              <a:rPr lang="en-US" sz="2800" dirty="0" smtClean="0"/>
              <a:t>high PEEP effects</a:t>
            </a:r>
          </a:p>
          <a:p>
            <a:pPr algn="l" rtl="0" eaLnBrk="1" hangingPunct="1">
              <a:lnSpc>
                <a:spcPct val="90000"/>
              </a:lnSpc>
              <a:defRPr/>
            </a:pPr>
            <a:endParaRPr lang="en-US" sz="2800" dirty="0" smtClean="0"/>
          </a:p>
          <a:p>
            <a:pPr algn="l" rtl="0" eaLnBrk="1" hangingPunct="1">
              <a:lnSpc>
                <a:spcPct val="90000"/>
              </a:lnSpc>
              <a:defRPr/>
            </a:pPr>
            <a:r>
              <a:rPr lang="en-US" sz="2800" dirty="0" smtClean="0"/>
              <a:t>hypervolemia</a:t>
            </a:r>
          </a:p>
        </p:txBody>
      </p:sp>
      <p:sp>
        <p:nvSpPr>
          <p:cNvPr id="156674" name="Rectangle 2"/>
          <p:cNvSpPr>
            <a:spLocks noGrp="1" noChangeArrowheads="1"/>
          </p:cNvSpPr>
          <p:nvPr>
            <p:ph type="title"/>
          </p:nvPr>
        </p:nvSpPr>
        <p:spPr/>
        <p:txBody>
          <a:bodyPr>
            <a:normAutofit fontScale="90000"/>
          </a:bodyPr>
          <a:lstStyle/>
          <a:p>
            <a:pPr eaLnBrk="1" hangingPunct="1">
              <a:defRPr/>
            </a:pPr>
            <a:r>
              <a:rPr lang="en-US" sz="4000" smtClean="0"/>
              <a:t>Pulmonary Capillary Wedge Pressure Increases</a:t>
            </a:r>
          </a:p>
        </p:txBody>
      </p:sp>
    </p:spTree>
    <p:extLst>
      <p:ext uri="{BB962C8B-B14F-4D97-AF65-F5344CB8AC3E}">
        <p14:creationId xmlns:p14="http://schemas.microsoft.com/office/powerpoint/2010/main" val="42915172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4"/>
          <p:cNvSpPr>
            <a:spLocks noChangeArrowheads="1"/>
          </p:cNvSpPr>
          <p:nvPr/>
        </p:nvSpPr>
        <p:spPr bwMode="auto">
          <a:xfrm>
            <a:off x="608013" y="425450"/>
            <a:ext cx="8226425" cy="1143000"/>
          </a:xfrm>
          <a:prstGeom prst="rect">
            <a:avLst/>
          </a:prstGeom>
          <a:noFill/>
          <a:ln w="9525">
            <a:noFill/>
            <a:miter lim="800000"/>
            <a:headEnd/>
            <a:tailEnd/>
          </a:ln>
          <a:effectLst/>
        </p:spPr>
        <p:txBody>
          <a:bodyPr anchor="ctr" anchorCtr="1"/>
          <a:lstStyle/>
          <a:p>
            <a:pPr algn="ctr">
              <a:defRPr/>
            </a:pPr>
            <a:r>
              <a:rPr lang="en-US" sz="4400">
                <a:solidFill>
                  <a:schemeClr val="tx2"/>
                </a:solidFill>
                <a:effectLst>
                  <a:outerShdw blurRad="38100" dist="38100" dir="2700000" algn="tl">
                    <a:srgbClr val="000000"/>
                  </a:outerShdw>
                </a:effectLst>
                <a:cs typeface="+mn-cs"/>
              </a:rPr>
              <a:t>Other Values to Know</a:t>
            </a:r>
          </a:p>
        </p:txBody>
      </p:sp>
      <p:sp>
        <p:nvSpPr>
          <p:cNvPr id="282629" name="Rectangle 5"/>
          <p:cNvSpPr>
            <a:spLocks noChangeArrowheads="1"/>
          </p:cNvSpPr>
          <p:nvPr/>
        </p:nvSpPr>
        <p:spPr bwMode="auto">
          <a:xfrm>
            <a:off x="608013" y="1751013"/>
            <a:ext cx="8226425" cy="4497387"/>
          </a:xfrm>
          <a:prstGeom prst="rect">
            <a:avLst/>
          </a:prstGeom>
          <a:noFill/>
          <a:ln w="9525">
            <a:noFill/>
            <a:miter lim="800000"/>
            <a:headEnd/>
            <a:tailEnd/>
          </a:ln>
          <a:effectLst/>
        </p:spPr>
        <p:txBody>
          <a:bodyPr/>
          <a:lstStyle/>
          <a:p>
            <a:pPr marL="342900" indent="-342900" algn="l" rtl="0">
              <a:lnSpc>
                <a:spcPct val="90000"/>
              </a:lnSpc>
              <a:spcBef>
                <a:spcPct val="20000"/>
              </a:spcBef>
              <a:buClr>
                <a:schemeClr val="tx2"/>
              </a:buClr>
              <a:buSzPct val="115000"/>
              <a:buFont typeface="Wingdings" pitchFamily="2" charset="2"/>
              <a:buChar char="§"/>
              <a:defRPr/>
            </a:pPr>
            <a:r>
              <a:rPr lang="en-US" sz="2800" dirty="0">
                <a:solidFill>
                  <a:schemeClr val="tx1"/>
                </a:solidFill>
                <a:effectLst>
                  <a:outerShdw blurRad="38100" dist="38100" dir="2700000" algn="tl">
                    <a:srgbClr val="000000"/>
                  </a:outerShdw>
                </a:effectLst>
                <a:cs typeface="+mn-cs"/>
              </a:rPr>
              <a:t>Pulse Pressure – 40 mm HG</a:t>
            </a:r>
          </a:p>
          <a:p>
            <a:pPr marL="342900" indent="-342900" algn="l" rtl="0">
              <a:lnSpc>
                <a:spcPct val="90000"/>
              </a:lnSpc>
              <a:spcBef>
                <a:spcPct val="20000"/>
              </a:spcBef>
              <a:buClr>
                <a:schemeClr val="tx2"/>
              </a:buClr>
              <a:buSzPct val="115000"/>
              <a:buFont typeface="Wingdings" pitchFamily="2" charset="2"/>
              <a:buChar char="§"/>
              <a:defRPr/>
            </a:pPr>
            <a:endParaRPr lang="en-US" sz="2800" dirty="0">
              <a:solidFill>
                <a:schemeClr val="tx1"/>
              </a:solidFill>
              <a:effectLst>
                <a:outerShdw blurRad="38100" dist="38100" dir="2700000" algn="tl">
                  <a:srgbClr val="000000"/>
                </a:outerShdw>
              </a:effectLst>
              <a:cs typeface="+mn-cs"/>
            </a:endParaRPr>
          </a:p>
          <a:p>
            <a:pPr marL="342900" indent="-342900" algn="l" rtl="0">
              <a:lnSpc>
                <a:spcPct val="90000"/>
              </a:lnSpc>
              <a:spcBef>
                <a:spcPct val="20000"/>
              </a:spcBef>
              <a:buClr>
                <a:schemeClr val="tx2"/>
              </a:buClr>
              <a:buSzPct val="115000"/>
              <a:buFont typeface="Wingdings" pitchFamily="2" charset="2"/>
              <a:buChar char="§"/>
              <a:defRPr/>
            </a:pPr>
            <a:r>
              <a:rPr lang="en-US" sz="2800" dirty="0">
                <a:solidFill>
                  <a:schemeClr val="tx1"/>
                </a:solidFill>
                <a:effectLst>
                  <a:outerShdw blurRad="38100" dist="38100" dir="2700000" algn="tl">
                    <a:srgbClr val="000000"/>
                  </a:outerShdw>
                </a:effectLst>
                <a:cs typeface="+mn-cs"/>
              </a:rPr>
              <a:t>Stroke Volume – 60 – 130 ml/beat</a:t>
            </a:r>
          </a:p>
          <a:p>
            <a:pPr marL="342900" indent="-342900" algn="l" rtl="0">
              <a:lnSpc>
                <a:spcPct val="90000"/>
              </a:lnSpc>
              <a:spcBef>
                <a:spcPct val="20000"/>
              </a:spcBef>
              <a:buClr>
                <a:schemeClr val="tx2"/>
              </a:buClr>
              <a:buSzPct val="115000"/>
              <a:buFont typeface="Wingdings" pitchFamily="2" charset="2"/>
              <a:buChar char="§"/>
              <a:defRPr/>
            </a:pPr>
            <a:endParaRPr lang="en-US" sz="2800" dirty="0">
              <a:solidFill>
                <a:schemeClr val="tx1"/>
              </a:solidFill>
              <a:effectLst>
                <a:outerShdw blurRad="38100" dist="38100" dir="2700000" algn="tl">
                  <a:srgbClr val="000000"/>
                </a:outerShdw>
              </a:effectLst>
              <a:cs typeface="+mn-cs"/>
            </a:endParaRPr>
          </a:p>
          <a:p>
            <a:pPr marL="342900" indent="-342900" algn="l" rtl="0">
              <a:lnSpc>
                <a:spcPct val="90000"/>
              </a:lnSpc>
              <a:spcBef>
                <a:spcPct val="20000"/>
              </a:spcBef>
              <a:buClr>
                <a:schemeClr val="tx2"/>
              </a:buClr>
              <a:buSzPct val="115000"/>
              <a:buFont typeface="Wingdings" pitchFamily="2" charset="2"/>
              <a:buChar char="§"/>
              <a:defRPr/>
            </a:pPr>
            <a:r>
              <a:rPr lang="en-US" sz="2800" dirty="0">
                <a:solidFill>
                  <a:schemeClr val="tx1"/>
                </a:solidFill>
                <a:effectLst>
                  <a:outerShdw blurRad="38100" dist="38100" dir="2700000" algn="tl">
                    <a:srgbClr val="000000"/>
                  </a:outerShdw>
                </a:effectLst>
                <a:cs typeface="+mn-cs"/>
              </a:rPr>
              <a:t>EF – 65 – 75%</a:t>
            </a:r>
          </a:p>
          <a:p>
            <a:pPr marL="342900" indent="-342900" algn="l" rtl="0">
              <a:lnSpc>
                <a:spcPct val="90000"/>
              </a:lnSpc>
              <a:spcBef>
                <a:spcPct val="20000"/>
              </a:spcBef>
              <a:buClr>
                <a:schemeClr val="tx2"/>
              </a:buClr>
              <a:buSzPct val="115000"/>
              <a:buFont typeface="Wingdings" pitchFamily="2" charset="2"/>
              <a:buChar char="§"/>
              <a:defRPr/>
            </a:pPr>
            <a:endParaRPr lang="en-US" sz="2800" dirty="0">
              <a:solidFill>
                <a:schemeClr val="tx1"/>
              </a:solidFill>
              <a:effectLst>
                <a:outerShdw blurRad="38100" dist="38100" dir="2700000" algn="tl">
                  <a:srgbClr val="000000"/>
                </a:outerShdw>
              </a:effectLst>
              <a:cs typeface="+mn-cs"/>
            </a:endParaRPr>
          </a:p>
          <a:p>
            <a:pPr marL="342900" indent="-342900" algn="l" rtl="0">
              <a:lnSpc>
                <a:spcPct val="90000"/>
              </a:lnSpc>
              <a:spcBef>
                <a:spcPct val="20000"/>
              </a:spcBef>
              <a:buClr>
                <a:schemeClr val="tx2"/>
              </a:buClr>
              <a:buSzPct val="115000"/>
              <a:buFont typeface="Wingdings" pitchFamily="2" charset="2"/>
              <a:buChar char="§"/>
              <a:defRPr/>
            </a:pPr>
            <a:r>
              <a:rPr lang="en-US" sz="2800" dirty="0">
                <a:solidFill>
                  <a:schemeClr val="tx1"/>
                </a:solidFill>
                <a:effectLst>
                  <a:outerShdw blurRad="38100" dist="38100" dir="2700000" algn="tl">
                    <a:srgbClr val="000000"/>
                  </a:outerShdw>
                </a:effectLst>
                <a:cs typeface="+mn-cs"/>
              </a:rPr>
              <a:t>SVR - &lt; 20 mmHg/L/min</a:t>
            </a:r>
          </a:p>
          <a:p>
            <a:pPr marL="342900" indent="-342900" algn="l" rtl="0">
              <a:lnSpc>
                <a:spcPct val="90000"/>
              </a:lnSpc>
              <a:spcBef>
                <a:spcPct val="20000"/>
              </a:spcBef>
              <a:buClr>
                <a:schemeClr val="tx2"/>
              </a:buClr>
              <a:buSzPct val="115000"/>
              <a:buFont typeface="Wingdings" pitchFamily="2" charset="2"/>
              <a:buChar char="§"/>
              <a:defRPr/>
            </a:pPr>
            <a:endParaRPr lang="en-US" sz="2800" dirty="0">
              <a:solidFill>
                <a:schemeClr val="tx1"/>
              </a:solidFill>
              <a:effectLst>
                <a:outerShdw blurRad="38100" dist="38100" dir="2700000" algn="tl">
                  <a:srgbClr val="000000"/>
                </a:outerShdw>
              </a:effectLst>
              <a:cs typeface="+mn-cs"/>
            </a:endParaRPr>
          </a:p>
          <a:p>
            <a:pPr marL="342900" indent="-342900" algn="l" rtl="0">
              <a:lnSpc>
                <a:spcPct val="90000"/>
              </a:lnSpc>
              <a:spcBef>
                <a:spcPct val="20000"/>
              </a:spcBef>
              <a:buClr>
                <a:schemeClr val="tx2"/>
              </a:buClr>
              <a:buSzPct val="115000"/>
              <a:buFont typeface="Wingdings" pitchFamily="2" charset="2"/>
              <a:buChar char="§"/>
              <a:defRPr/>
            </a:pPr>
            <a:r>
              <a:rPr lang="en-US" sz="2800" dirty="0">
                <a:solidFill>
                  <a:schemeClr val="tx1"/>
                </a:solidFill>
                <a:effectLst>
                  <a:outerShdw blurRad="38100" dist="38100" dir="2700000" algn="tl">
                    <a:srgbClr val="000000"/>
                  </a:outerShdw>
                </a:effectLst>
                <a:cs typeface="+mn-cs"/>
              </a:rPr>
              <a:t>PVR - &lt; 2.5 mmHg/L/min</a:t>
            </a:r>
          </a:p>
        </p:txBody>
      </p:sp>
    </p:spTree>
    <p:extLst>
      <p:ext uri="{BB962C8B-B14F-4D97-AF65-F5344CB8AC3E}">
        <p14:creationId xmlns:p14="http://schemas.microsoft.com/office/powerpoint/2010/main" val="1347179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HEMODYNAMIC MONITORING\H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2950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3587" name="Rectangle 3"/>
          <p:cNvSpPr>
            <a:spLocks noGrp="1" noChangeArrowheads="1"/>
          </p:cNvSpPr>
          <p:nvPr>
            <p:ph idx="1"/>
          </p:nvPr>
        </p:nvSpPr>
        <p:spPr/>
        <p:txBody>
          <a:bodyPr/>
          <a:lstStyle/>
          <a:p>
            <a:pPr algn="l" rtl="0" eaLnBrk="1" hangingPunct="1">
              <a:lnSpc>
                <a:spcPct val="90000"/>
              </a:lnSpc>
              <a:defRPr/>
            </a:pPr>
            <a:r>
              <a:rPr lang="en-US" dirty="0" smtClean="0"/>
              <a:t>Inadequate tissue perfusion resulting in a hypoxic insult and causing widespread abnormal cell metabolism and membrane dysfunction.</a:t>
            </a:r>
          </a:p>
          <a:p>
            <a:pPr lvl="1" algn="l" rtl="0" eaLnBrk="1" hangingPunct="1">
              <a:lnSpc>
                <a:spcPct val="90000"/>
              </a:lnSpc>
              <a:defRPr/>
            </a:pPr>
            <a:r>
              <a:rPr lang="en-US" dirty="0" smtClean="0"/>
              <a:t>Hypovolemic Shock</a:t>
            </a:r>
          </a:p>
          <a:p>
            <a:pPr lvl="1" algn="l" rtl="0" eaLnBrk="1" hangingPunct="1">
              <a:lnSpc>
                <a:spcPct val="90000"/>
              </a:lnSpc>
              <a:defRPr/>
            </a:pPr>
            <a:r>
              <a:rPr lang="en-US" dirty="0" smtClean="0"/>
              <a:t>Cardiogenic Shock</a:t>
            </a:r>
          </a:p>
          <a:p>
            <a:pPr lvl="1" algn="l" rtl="0" eaLnBrk="1" hangingPunct="1">
              <a:lnSpc>
                <a:spcPct val="90000"/>
              </a:lnSpc>
              <a:defRPr/>
            </a:pPr>
            <a:r>
              <a:rPr lang="en-US" dirty="0" smtClean="0"/>
              <a:t>Septic Shock</a:t>
            </a:r>
          </a:p>
          <a:p>
            <a:pPr lvl="1" algn="l" rtl="0" eaLnBrk="1" hangingPunct="1">
              <a:lnSpc>
                <a:spcPct val="90000"/>
              </a:lnSpc>
              <a:defRPr/>
            </a:pPr>
            <a:r>
              <a:rPr lang="en-US" dirty="0" smtClean="0"/>
              <a:t>Neurogenic Shock</a:t>
            </a:r>
          </a:p>
          <a:p>
            <a:pPr lvl="1" algn="l" rtl="0" eaLnBrk="1" hangingPunct="1">
              <a:lnSpc>
                <a:spcPct val="90000"/>
              </a:lnSpc>
              <a:defRPr/>
            </a:pPr>
            <a:r>
              <a:rPr lang="en-US" dirty="0" smtClean="0"/>
              <a:t>Anaphylactic Shock</a:t>
            </a:r>
          </a:p>
        </p:txBody>
      </p:sp>
      <p:sp>
        <p:nvSpPr>
          <p:cNvPr id="323586" name="Rectangle 2"/>
          <p:cNvSpPr>
            <a:spLocks noGrp="1" noChangeArrowheads="1"/>
          </p:cNvSpPr>
          <p:nvPr>
            <p:ph type="title"/>
          </p:nvPr>
        </p:nvSpPr>
        <p:spPr/>
        <p:txBody>
          <a:bodyPr/>
          <a:lstStyle/>
          <a:p>
            <a:pPr eaLnBrk="1" hangingPunct="1">
              <a:defRPr/>
            </a:pPr>
            <a:r>
              <a:rPr lang="en-US" smtClean="0"/>
              <a:t>Shock</a:t>
            </a:r>
          </a:p>
        </p:txBody>
      </p:sp>
    </p:spTree>
    <p:extLst>
      <p:ext uri="{BB962C8B-B14F-4D97-AF65-F5344CB8AC3E}">
        <p14:creationId xmlns:p14="http://schemas.microsoft.com/office/powerpoint/2010/main" val="3710217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3586"/>
                                        </p:tgtEl>
                                        <p:attrNameLst>
                                          <p:attrName>style.visibility</p:attrName>
                                        </p:attrNameLst>
                                      </p:cBhvr>
                                      <p:to>
                                        <p:strVal val="visible"/>
                                      </p:to>
                                    </p:set>
                                    <p:animEffect transition="in" filter="randombar(horizontal)">
                                      <p:cBhvr>
                                        <p:cTn id="7" dur="600">
                                          <p:stCondLst>
                                            <p:cond delay="0"/>
                                          </p:stCondLst>
                                        </p:cTn>
                                        <p:tgtEl>
                                          <p:spTgt spid="323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3587">
                                            <p:txEl>
                                              <p:pRg st="0" end="0"/>
                                            </p:txEl>
                                          </p:spTgt>
                                        </p:tgtEl>
                                        <p:attrNameLst>
                                          <p:attrName>style.visibility</p:attrName>
                                        </p:attrNameLst>
                                      </p:cBhvr>
                                      <p:to>
                                        <p:strVal val="visible"/>
                                      </p:to>
                                    </p:set>
                                    <p:animEffect transition="in" filter="randombar(horizontal)">
                                      <p:cBhvr>
                                        <p:cTn id="12" dur="500"/>
                                        <p:tgtEl>
                                          <p:spTgt spid="323587">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23587">
                                            <p:txEl>
                                              <p:pRg st="1" end="1"/>
                                            </p:txEl>
                                          </p:spTgt>
                                        </p:tgtEl>
                                        <p:attrNameLst>
                                          <p:attrName>style.visibility</p:attrName>
                                        </p:attrNameLst>
                                      </p:cBhvr>
                                      <p:to>
                                        <p:strVal val="visible"/>
                                      </p:to>
                                    </p:set>
                                    <p:animEffect transition="in" filter="randombar(horizontal)">
                                      <p:cBhvr>
                                        <p:cTn id="15" dur="500"/>
                                        <p:tgtEl>
                                          <p:spTgt spid="323587">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3587">
                                            <p:txEl>
                                              <p:pRg st="2" end="2"/>
                                            </p:txEl>
                                          </p:spTgt>
                                        </p:tgtEl>
                                        <p:attrNameLst>
                                          <p:attrName>style.visibility</p:attrName>
                                        </p:attrNameLst>
                                      </p:cBhvr>
                                      <p:to>
                                        <p:strVal val="visible"/>
                                      </p:to>
                                    </p:set>
                                    <p:animEffect transition="in" filter="randombar(horizontal)">
                                      <p:cBhvr>
                                        <p:cTn id="18" dur="500"/>
                                        <p:tgtEl>
                                          <p:spTgt spid="323587">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23587">
                                            <p:txEl>
                                              <p:pRg st="3" end="3"/>
                                            </p:txEl>
                                          </p:spTgt>
                                        </p:tgtEl>
                                        <p:attrNameLst>
                                          <p:attrName>style.visibility</p:attrName>
                                        </p:attrNameLst>
                                      </p:cBhvr>
                                      <p:to>
                                        <p:strVal val="visible"/>
                                      </p:to>
                                    </p:set>
                                    <p:animEffect transition="in" filter="randombar(horizontal)">
                                      <p:cBhvr>
                                        <p:cTn id="21" dur="500"/>
                                        <p:tgtEl>
                                          <p:spTgt spid="323587">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3587">
                                            <p:txEl>
                                              <p:pRg st="4" end="4"/>
                                            </p:txEl>
                                          </p:spTgt>
                                        </p:tgtEl>
                                        <p:attrNameLst>
                                          <p:attrName>style.visibility</p:attrName>
                                        </p:attrNameLst>
                                      </p:cBhvr>
                                      <p:to>
                                        <p:strVal val="visible"/>
                                      </p:to>
                                    </p:set>
                                    <p:animEffect transition="in" filter="randombar(horizontal)">
                                      <p:cBhvr>
                                        <p:cTn id="24" dur="500"/>
                                        <p:tgtEl>
                                          <p:spTgt spid="323587">
                                            <p:txEl>
                                              <p:pRg st="4" end="4"/>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23587">
                                            <p:txEl>
                                              <p:pRg st="5" end="5"/>
                                            </p:txEl>
                                          </p:spTgt>
                                        </p:tgtEl>
                                        <p:attrNameLst>
                                          <p:attrName>style.visibility</p:attrName>
                                        </p:attrNameLst>
                                      </p:cBhvr>
                                      <p:to>
                                        <p:strVal val="visible"/>
                                      </p:to>
                                    </p:set>
                                    <p:animEffect transition="in" filter="randombar(horizontal)">
                                      <p:cBhvr>
                                        <p:cTn id="27" dur="500"/>
                                        <p:tgtEl>
                                          <p:spTgt spid="323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build="p"/>
      <p:bldP spid="32358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user\Desktop\HEMODYNAMIC MONITORING\HM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224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35" name="Rectangle 3"/>
          <p:cNvSpPr>
            <a:spLocks noGrp="1" noChangeArrowheads="1"/>
          </p:cNvSpPr>
          <p:nvPr>
            <p:ph idx="1"/>
          </p:nvPr>
        </p:nvSpPr>
        <p:spPr/>
        <p:txBody>
          <a:bodyPr/>
          <a:lstStyle/>
          <a:p>
            <a:pPr algn="l" rtl="0" eaLnBrk="1" hangingPunct="1">
              <a:defRPr/>
            </a:pPr>
            <a:r>
              <a:rPr lang="en-US" dirty="0" smtClean="0"/>
              <a:t>A decrease in the effective circulating blood volume</a:t>
            </a:r>
          </a:p>
          <a:p>
            <a:pPr lvl="1" algn="l" rtl="0" eaLnBrk="1" hangingPunct="1">
              <a:defRPr/>
            </a:pPr>
            <a:r>
              <a:rPr lang="en-US" dirty="0" smtClean="0"/>
              <a:t>Hemorrhage: loss of whole blood</a:t>
            </a:r>
          </a:p>
          <a:p>
            <a:pPr lvl="1" algn="l" rtl="0" eaLnBrk="1" hangingPunct="1">
              <a:defRPr/>
            </a:pPr>
            <a:r>
              <a:rPr lang="en-US" dirty="0" smtClean="0"/>
              <a:t>Non-hemorrhage: loss from the interstitial space</a:t>
            </a:r>
          </a:p>
          <a:p>
            <a:pPr lvl="2" algn="l" rtl="0" eaLnBrk="1" hangingPunct="1">
              <a:defRPr/>
            </a:pPr>
            <a:r>
              <a:rPr lang="en-US" dirty="0" smtClean="0"/>
              <a:t>Dehydration</a:t>
            </a:r>
          </a:p>
          <a:p>
            <a:pPr lvl="3" algn="l" rtl="0" eaLnBrk="1" hangingPunct="1">
              <a:defRPr/>
            </a:pPr>
            <a:r>
              <a:rPr lang="en-US" dirty="0" smtClean="0"/>
              <a:t>Vomiting, diarrhea, diuresis</a:t>
            </a:r>
          </a:p>
          <a:p>
            <a:pPr lvl="2" algn="l" rtl="0" eaLnBrk="1" hangingPunct="1">
              <a:defRPr/>
            </a:pPr>
            <a:r>
              <a:rPr lang="en-US" dirty="0" smtClean="0"/>
              <a:t>Third space fluid shift</a:t>
            </a:r>
          </a:p>
          <a:p>
            <a:pPr lvl="3" algn="l" rtl="0" eaLnBrk="1" hangingPunct="1">
              <a:defRPr/>
            </a:pPr>
            <a:r>
              <a:rPr lang="en-US" dirty="0" smtClean="0"/>
              <a:t>Burns, trauma, sepsis</a:t>
            </a:r>
          </a:p>
        </p:txBody>
      </p:sp>
      <p:sp>
        <p:nvSpPr>
          <p:cNvPr id="325634" name="Rectangle 2"/>
          <p:cNvSpPr>
            <a:spLocks noGrp="1" noChangeArrowheads="1"/>
          </p:cNvSpPr>
          <p:nvPr>
            <p:ph type="title"/>
          </p:nvPr>
        </p:nvSpPr>
        <p:spPr/>
        <p:txBody>
          <a:bodyPr/>
          <a:lstStyle/>
          <a:p>
            <a:pPr eaLnBrk="1" hangingPunct="1">
              <a:defRPr/>
            </a:pPr>
            <a:r>
              <a:rPr lang="en-US" smtClean="0"/>
              <a:t>Hypovolemic Shock</a:t>
            </a:r>
          </a:p>
        </p:txBody>
      </p:sp>
    </p:spTree>
    <p:extLst>
      <p:ext uri="{BB962C8B-B14F-4D97-AF65-F5344CB8AC3E}">
        <p14:creationId xmlns:p14="http://schemas.microsoft.com/office/powerpoint/2010/main" val="1025118143"/>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25634"/>
                                        </p:tgtEl>
                                        <p:attrNameLst>
                                          <p:attrName>style.visibility</p:attrName>
                                        </p:attrNameLst>
                                      </p:cBhvr>
                                      <p:to>
                                        <p:strVal val="visible"/>
                                      </p:to>
                                    </p:set>
                                    <p:animEffect transition="in" filter="fade">
                                      <p:cBhvr>
                                        <p:cTn id="7" dur="800" decel="100000"/>
                                        <p:tgtEl>
                                          <p:spTgt spid="325634"/>
                                        </p:tgtEl>
                                      </p:cBhvr>
                                    </p:animEffect>
                                    <p:anim calcmode="lin" valueType="num">
                                      <p:cBhvr>
                                        <p:cTn id="8" dur="800" decel="100000" fill="hold"/>
                                        <p:tgtEl>
                                          <p:spTgt spid="325634"/>
                                        </p:tgtEl>
                                        <p:attrNameLst>
                                          <p:attrName>style.rotation</p:attrName>
                                        </p:attrNameLst>
                                      </p:cBhvr>
                                      <p:tavLst>
                                        <p:tav tm="0">
                                          <p:val>
                                            <p:fltVal val="-90"/>
                                          </p:val>
                                        </p:tav>
                                        <p:tav tm="100000">
                                          <p:val>
                                            <p:fltVal val="0"/>
                                          </p:val>
                                        </p:tav>
                                      </p:tavLst>
                                    </p:anim>
                                    <p:anim calcmode="lin" valueType="num">
                                      <p:cBhvr>
                                        <p:cTn id="9" dur="800" decel="100000" fill="hold"/>
                                        <p:tgtEl>
                                          <p:spTgt spid="325634"/>
                                        </p:tgtEl>
                                        <p:attrNameLst>
                                          <p:attrName>ppt_x</p:attrName>
                                        </p:attrNameLst>
                                      </p:cBhvr>
                                      <p:tavLst>
                                        <p:tav tm="0">
                                          <p:val>
                                            <p:strVal val="#ppt_x+0.4"/>
                                          </p:val>
                                        </p:tav>
                                        <p:tav tm="100000">
                                          <p:val>
                                            <p:strVal val="#ppt_x-0.05"/>
                                          </p:val>
                                        </p:tav>
                                      </p:tavLst>
                                    </p:anim>
                                    <p:anim calcmode="lin" valueType="num">
                                      <p:cBhvr>
                                        <p:cTn id="10" dur="800" decel="100000" fill="hold"/>
                                        <p:tgtEl>
                                          <p:spTgt spid="3256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56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563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25635">
                                            <p:txEl>
                                              <p:pRg st="0" end="0"/>
                                            </p:txEl>
                                          </p:spTgt>
                                        </p:tgtEl>
                                        <p:attrNameLst>
                                          <p:attrName>style.visibility</p:attrName>
                                        </p:attrNameLst>
                                      </p:cBhvr>
                                      <p:to>
                                        <p:strVal val="visible"/>
                                      </p:to>
                                    </p:set>
                                    <p:animEffect transition="in" filter="fade">
                                      <p:cBhvr>
                                        <p:cTn id="17" dur="1000"/>
                                        <p:tgtEl>
                                          <p:spTgt spid="325635">
                                            <p:txEl>
                                              <p:pRg st="0" end="0"/>
                                            </p:txEl>
                                          </p:spTgt>
                                        </p:tgtEl>
                                      </p:cBhvr>
                                    </p:animEffect>
                                    <p:anim calcmode="lin" valueType="num">
                                      <p:cBhvr>
                                        <p:cTn id="18" dur="1000" fill="hold"/>
                                        <p:tgtEl>
                                          <p:spTgt spid="32563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25635">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25635">
                                            <p:txEl>
                                              <p:pRg st="1" end="1"/>
                                            </p:txEl>
                                          </p:spTgt>
                                        </p:tgtEl>
                                        <p:attrNameLst>
                                          <p:attrName>style.visibility</p:attrName>
                                        </p:attrNameLst>
                                      </p:cBhvr>
                                      <p:to>
                                        <p:strVal val="visible"/>
                                      </p:to>
                                    </p:set>
                                    <p:animEffect transition="in" filter="fade">
                                      <p:cBhvr>
                                        <p:cTn id="22" dur="1000"/>
                                        <p:tgtEl>
                                          <p:spTgt spid="325635">
                                            <p:txEl>
                                              <p:pRg st="1" end="1"/>
                                            </p:txEl>
                                          </p:spTgt>
                                        </p:tgtEl>
                                      </p:cBhvr>
                                    </p:animEffect>
                                    <p:anim calcmode="lin" valueType="num">
                                      <p:cBhvr>
                                        <p:cTn id="23" dur="1000" fill="hold"/>
                                        <p:tgtEl>
                                          <p:spTgt spid="32563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25635">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25635">
                                            <p:txEl>
                                              <p:pRg st="2" end="2"/>
                                            </p:txEl>
                                          </p:spTgt>
                                        </p:tgtEl>
                                        <p:attrNameLst>
                                          <p:attrName>style.visibility</p:attrName>
                                        </p:attrNameLst>
                                      </p:cBhvr>
                                      <p:to>
                                        <p:strVal val="visible"/>
                                      </p:to>
                                    </p:set>
                                    <p:animEffect transition="in" filter="fade">
                                      <p:cBhvr>
                                        <p:cTn id="27" dur="1000"/>
                                        <p:tgtEl>
                                          <p:spTgt spid="325635">
                                            <p:txEl>
                                              <p:pRg st="2" end="2"/>
                                            </p:txEl>
                                          </p:spTgt>
                                        </p:tgtEl>
                                      </p:cBhvr>
                                    </p:animEffect>
                                    <p:anim calcmode="lin" valueType="num">
                                      <p:cBhvr>
                                        <p:cTn id="28" dur="1000" fill="hold"/>
                                        <p:tgtEl>
                                          <p:spTgt spid="32563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25635">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25635">
                                            <p:txEl>
                                              <p:pRg st="3" end="3"/>
                                            </p:txEl>
                                          </p:spTgt>
                                        </p:tgtEl>
                                        <p:attrNameLst>
                                          <p:attrName>style.visibility</p:attrName>
                                        </p:attrNameLst>
                                      </p:cBhvr>
                                      <p:to>
                                        <p:strVal val="visible"/>
                                      </p:to>
                                    </p:set>
                                    <p:animEffect transition="in" filter="fade">
                                      <p:cBhvr>
                                        <p:cTn id="32" dur="1000"/>
                                        <p:tgtEl>
                                          <p:spTgt spid="325635">
                                            <p:txEl>
                                              <p:pRg st="3" end="3"/>
                                            </p:txEl>
                                          </p:spTgt>
                                        </p:tgtEl>
                                      </p:cBhvr>
                                    </p:animEffect>
                                    <p:anim calcmode="lin" valueType="num">
                                      <p:cBhvr>
                                        <p:cTn id="33" dur="1000" fill="hold"/>
                                        <p:tgtEl>
                                          <p:spTgt spid="32563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25635">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25635">
                                            <p:txEl>
                                              <p:pRg st="4" end="4"/>
                                            </p:txEl>
                                          </p:spTgt>
                                        </p:tgtEl>
                                        <p:attrNameLst>
                                          <p:attrName>style.visibility</p:attrName>
                                        </p:attrNameLst>
                                      </p:cBhvr>
                                      <p:to>
                                        <p:strVal val="visible"/>
                                      </p:to>
                                    </p:set>
                                    <p:animEffect transition="in" filter="fade">
                                      <p:cBhvr>
                                        <p:cTn id="37" dur="1000"/>
                                        <p:tgtEl>
                                          <p:spTgt spid="325635">
                                            <p:txEl>
                                              <p:pRg st="4" end="4"/>
                                            </p:txEl>
                                          </p:spTgt>
                                        </p:tgtEl>
                                      </p:cBhvr>
                                    </p:animEffect>
                                    <p:anim calcmode="lin" valueType="num">
                                      <p:cBhvr>
                                        <p:cTn id="38" dur="1000" fill="hold"/>
                                        <p:tgtEl>
                                          <p:spTgt spid="325635">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25635">
                                            <p:txEl>
                                              <p:pRg st="4" end="4"/>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25635">
                                            <p:txEl>
                                              <p:pRg st="5" end="5"/>
                                            </p:txEl>
                                          </p:spTgt>
                                        </p:tgtEl>
                                        <p:attrNameLst>
                                          <p:attrName>style.visibility</p:attrName>
                                        </p:attrNameLst>
                                      </p:cBhvr>
                                      <p:to>
                                        <p:strVal val="visible"/>
                                      </p:to>
                                    </p:set>
                                    <p:animEffect transition="in" filter="fade">
                                      <p:cBhvr>
                                        <p:cTn id="42" dur="1000"/>
                                        <p:tgtEl>
                                          <p:spTgt spid="325635">
                                            <p:txEl>
                                              <p:pRg st="5" end="5"/>
                                            </p:txEl>
                                          </p:spTgt>
                                        </p:tgtEl>
                                      </p:cBhvr>
                                    </p:animEffect>
                                    <p:anim calcmode="lin" valueType="num">
                                      <p:cBhvr>
                                        <p:cTn id="43" dur="1000" fill="hold"/>
                                        <p:tgtEl>
                                          <p:spTgt spid="32563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25635">
                                            <p:txEl>
                                              <p:pRg st="5" end="5"/>
                                            </p:tx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25635">
                                            <p:txEl>
                                              <p:pRg st="6" end="6"/>
                                            </p:txEl>
                                          </p:spTgt>
                                        </p:tgtEl>
                                        <p:attrNameLst>
                                          <p:attrName>style.visibility</p:attrName>
                                        </p:attrNameLst>
                                      </p:cBhvr>
                                      <p:to>
                                        <p:strVal val="visible"/>
                                      </p:to>
                                    </p:set>
                                    <p:animEffect transition="in" filter="fade">
                                      <p:cBhvr>
                                        <p:cTn id="47" dur="1000"/>
                                        <p:tgtEl>
                                          <p:spTgt spid="325635">
                                            <p:txEl>
                                              <p:pRg st="6" end="6"/>
                                            </p:txEl>
                                          </p:spTgt>
                                        </p:tgtEl>
                                      </p:cBhvr>
                                    </p:animEffect>
                                    <p:anim calcmode="lin" valueType="num">
                                      <p:cBhvr>
                                        <p:cTn id="48" dur="1000" fill="hold"/>
                                        <p:tgtEl>
                                          <p:spTgt spid="325635">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256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p:bldP spid="325634"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1" name="Rectangle 3"/>
          <p:cNvSpPr>
            <a:spLocks noGrp="1" noChangeArrowheads="1"/>
          </p:cNvSpPr>
          <p:nvPr>
            <p:ph idx="1"/>
          </p:nvPr>
        </p:nvSpPr>
        <p:spPr/>
        <p:txBody>
          <a:bodyPr/>
          <a:lstStyle/>
          <a:p>
            <a:pPr algn="l" rtl="0" eaLnBrk="1" hangingPunct="1">
              <a:defRPr/>
            </a:pPr>
            <a:r>
              <a:rPr lang="en-US" dirty="0" smtClean="0"/>
              <a:t>Systemic </a:t>
            </a:r>
            <a:r>
              <a:rPr lang="en-US" dirty="0" err="1" smtClean="0"/>
              <a:t>hypoperfusion</a:t>
            </a:r>
            <a:r>
              <a:rPr lang="en-US" dirty="0" smtClean="0"/>
              <a:t> due to profound heart failure and/or the ability to meet metabolic needs.</a:t>
            </a:r>
          </a:p>
          <a:p>
            <a:pPr algn="l" rtl="0" eaLnBrk="1" hangingPunct="1">
              <a:defRPr/>
            </a:pPr>
            <a:r>
              <a:rPr lang="en-US" dirty="0" smtClean="0"/>
              <a:t>End stage of heart disease caused by</a:t>
            </a:r>
          </a:p>
          <a:p>
            <a:pPr lvl="1" algn="l" rtl="0" eaLnBrk="1" hangingPunct="1">
              <a:defRPr/>
            </a:pPr>
            <a:r>
              <a:rPr lang="en-US" dirty="0" smtClean="0"/>
              <a:t>MI</a:t>
            </a:r>
          </a:p>
          <a:p>
            <a:pPr lvl="1" algn="l" rtl="0" eaLnBrk="1" hangingPunct="1">
              <a:defRPr/>
            </a:pPr>
            <a:r>
              <a:rPr lang="en-US" dirty="0" smtClean="0"/>
              <a:t>Myocarditis</a:t>
            </a:r>
          </a:p>
          <a:p>
            <a:pPr lvl="1" algn="l" rtl="0" eaLnBrk="1" hangingPunct="1">
              <a:defRPr/>
            </a:pPr>
            <a:r>
              <a:rPr lang="en-US" dirty="0" smtClean="0"/>
              <a:t>Cardiac </a:t>
            </a:r>
            <a:r>
              <a:rPr lang="en-US" dirty="0" err="1" smtClean="0"/>
              <a:t>tamponade</a:t>
            </a:r>
            <a:endParaRPr lang="en-US" dirty="0" smtClean="0"/>
          </a:p>
          <a:p>
            <a:pPr lvl="1" algn="l" rtl="0" eaLnBrk="1" hangingPunct="1">
              <a:defRPr/>
            </a:pPr>
            <a:r>
              <a:rPr lang="en-US" dirty="0" smtClean="0"/>
              <a:t>Severe valve dysfunction</a:t>
            </a:r>
          </a:p>
        </p:txBody>
      </p:sp>
      <p:sp>
        <p:nvSpPr>
          <p:cNvPr id="329730" name="Rectangle 2"/>
          <p:cNvSpPr>
            <a:spLocks noGrp="1" noChangeArrowheads="1"/>
          </p:cNvSpPr>
          <p:nvPr>
            <p:ph type="title"/>
          </p:nvPr>
        </p:nvSpPr>
        <p:spPr/>
        <p:txBody>
          <a:bodyPr/>
          <a:lstStyle/>
          <a:p>
            <a:pPr eaLnBrk="1" hangingPunct="1">
              <a:defRPr/>
            </a:pPr>
            <a:r>
              <a:rPr lang="en-US" smtClean="0"/>
              <a:t>Cardiogenic Shock</a:t>
            </a:r>
          </a:p>
        </p:txBody>
      </p:sp>
    </p:spTree>
    <p:extLst>
      <p:ext uri="{BB962C8B-B14F-4D97-AF65-F5344CB8AC3E}">
        <p14:creationId xmlns:p14="http://schemas.microsoft.com/office/powerpoint/2010/main" val="407684423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29730"/>
                                        </p:tgtEl>
                                        <p:attrNameLst>
                                          <p:attrName>style.visibility</p:attrName>
                                        </p:attrNameLst>
                                      </p:cBhvr>
                                      <p:to>
                                        <p:strVal val="visible"/>
                                      </p:to>
                                    </p:set>
                                    <p:anim calcmode="lin" valueType="num">
                                      <p:cBhvr>
                                        <p:cTn id="7" dur="1000" fill="hold"/>
                                        <p:tgtEl>
                                          <p:spTgt spid="329730"/>
                                        </p:tgtEl>
                                        <p:attrNameLst>
                                          <p:attrName>ppt_w</p:attrName>
                                        </p:attrNameLst>
                                      </p:cBhvr>
                                      <p:tavLst>
                                        <p:tav tm="0">
                                          <p:val>
                                            <p:strVal val="#ppt_w+.3"/>
                                          </p:val>
                                        </p:tav>
                                        <p:tav tm="100000">
                                          <p:val>
                                            <p:strVal val="#ppt_w"/>
                                          </p:val>
                                        </p:tav>
                                      </p:tavLst>
                                    </p:anim>
                                    <p:anim calcmode="lin" valueType="num">
                                      <p:cBhvr>
                                        <p:cTn id="8" dur="1000" fill="hold"/>
                                        <p:tgtEl>
                                          <p:spTgt spid="329730"/>
                                        </p:tgtEl>
                                        <p:attrNameLst>
                                          <p:attrName>ppt_h</p:attrName>
                                        </p:attrNameLst>
                                      </p:cBhvr>
                                      <p:tavLst>
                                        <p:tav tm="0">
                                          <p:val>
                                            <p:strVal val="#ppt_h"/>
                                          </p:val>
                                        </p:tav>
                                        <p:tav tm="100000">
                                          <p:val>
                                            <p:strVal val="#ppt_h"/>
                                          </p:val>
                                        </p:tav>
                                      </p:tavLst>
                                    </p:anim>
                                    <p:animEffect transition="in" filter="fade">
                                      <p:cBhvr>
                                        <p:cTn id="9" dur="1000"/>
                                        <p:tgtEl>
                                          <p:spTgt spid="3297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29731">
                                            <p:txEl>
                                              <p:pRg st="0" end="0"/>
                                            </p:txEl>
                                          </p:spTgt>
                                        </p:tgtEl>
                                        <p:attrNameLst>
                                          <p:attrName>style.visibility</p:attrName>
                                        </p:attrNameLst>
                                      </p:cBhvr>
                                      <p:to>
                                        <p:strVal val="visible"/>
                                      </p:to>
                                    </p:set>
                                    <p:anim calcmode="lin" valueType="num">
                                      <p:cBhvr>
                                        <p:cTn id="14" dur="1000" fill="hold"/>
                                        <p:tgtEl>
                                          <p:spTgt spid="32973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2973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2973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29731">
                                            <p:txEl>
                                              <p:pRg st="1" end="1"/>
                                            </p:txEl>
                                          </p:spTgt>
                                        </p:tgtEl>
                                        <p:attrNameLst>
                                          <p:attrName>style.visibility</p:attrName>
                                        </p:attrNameLst>
                                      </p:cBhvr>
                                      <p:to>
                                        <p:strVal val="visible"/>
                                      </p:to>
                                    </p:set>
                                    <p:anim calcmode="lin" valueType="num">
                                      <p:cBhvr>
                                        <p:cTn id="21" dur="1000" fill="hold"/>
                                        <p:tgtEl>
                                          <p:spTgt spid="32973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2973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29731">
                                            <p:txEl>
                                              <p:pRg st="1" end="1"/>
                                            </p:txEl>
                                          </p:spTgt>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329731">
                                            <p:txEl>
                                              <p:pRg st="2" end="2"/>
                                            </p:txEl>
                                          </p:spTgt>
                                        </p:tgtEl>
                                        <p:attrNameLst>
                                          <p:attrName>style.visibility</p:attrName>
                                        </p:attrNameLst>
                                      </p:cBhvr>
                                      <p:to>
                                        <p:strVal val="visible"/>
                                      </p:to>
                                    </p:set>
                                    <p:anim calcmode="lin" valueType="num">
                                      <p:cBhvr>
                                        <p:cTn id="26" dur="1000" fill="hold"/>
                                        <p:tgtEl>
                                          <p:spTgt spid="329731">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329731">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29731">
                                            <p:txEl>
                                              <p:pRg st="2" end="2"/>
                                            </p:txEl>
                                          </p:spTgt>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329731">
                                            <p:txEl>
                                              <p:pRg st="3" end="3"/>
                                            </p:txEl>
                                          </p:spTgt>
                                        </p:tgtEl>
                                        <p:attrNameLst>
                                          <p:attrName>style.visibility</p:attrName>
                                        </p:attrNameLst>
                                      </p:cBhvr>
                                      <p:to>
                                        <p:strVal val="visible"/>
                                      </p:to>
                                    </p:set>
                                    <p:anim calcmode="lin" valueType="num">
                                      <p:cBhvr>
                                        <p:cTn id="31" dur="1000" fill="hold"/>
                                        <p:tgtEl>
                                          <p:spTgt spid="329731">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329731">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29731">
                                            <p:txEl>
                                              <p:pRg st="3" end="3"/>
                                            </p:txEl>
                                          </p:spTgt>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329731">
                                            <p:txEl>
                                              <p:pRg st="4" end="4"/>
                                            </p:txEl>
                                          </p:spTgt>
                                        </p:tgtEl>
                                        <p:attrNameLst>
                                          <p:attrName>style.visibility</p:attrName>
                                        </p:attrNameLst>
                                      </p:cBhvr>
                                      <p:to>
                                        <p:strVal val="visible"/>
                                      </p:to>
                                    </p:set>
                                    <p:anim calcmode="lin" valueType="num">
                                      <p:cBhvr>
                                        <p:cTn id="36" dur="1000" fill="hold"/>
                                        <p:tgtEl>
                                          <p:spTgt spid="329731">
                                            <p:txEl>
                                              <p:pRg st="4" end="4"/>
                                            </p:txEl>
                                          </p:spTgt>
                                        </p:tgtEl>
                                        <p:attrNameLst>
                                          <p:attrName>ppt_w</p:attrName>
                                        </p:attrNameLst>
                                      </p:cBhvr>
                                      <p:tavLst>
                                        <p:tav tm="0">
                                          <p:val>
                                            <p:strVal val="#ppt_w+.3"/>
                                          </p:val>
                                        </p:tav>
                                        <p:tav tm="100000">
                                          <p:val>
                                            <p:strVal val="#ppt_w"/>
                                          </p:val>
                                        </p:tav>
                                      </p:tavLst>
                                    </p:anim>
                                    <p:anim calcmode="lin" valueType="num">
                                      <p:cBhvr>
                                        <p:cTn id="37" dur="1000" fill="hold"/>
                                        <p:tgtEl>
                                          <p:spTgt spid="329731">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329731">
                                            <p:txEl>
                                              <p:pRg st="4" end="4"/>
                                            </p:txEl>
                                          </p:spTgt>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329731">
                                            <p:txEl>
                                              <p:pRg st="5" end="5"/>
                                            </p:txEl>
                                          </p:spTgt>
                                        </p:tgtEl>
                                        <p:attrNameLst>
                                          <p:attrName>style.visibility</p:attrName>
                                        </p:attrNameLst>
                                      </p:cBhvr>
                                      <p:to>
                                        <p:strVal val="visible"/>
                                      </p:to>
                                    </p:set>
                                    <p:anim calcmode="lin" valueType="num">
                                      <p:cBhvr>
                                        <p:cTn id="41" dur="1000" fill="hold"/>
                                        <p:tgtEl>
                                          <p:spTgt spid="329731">
                                            <p:txEl>
                                              <p:pRg st="5" end="5"/>
                                            </p:txEl>
                                          </p:spTgt>
                                        </p:tgtEl>
                                        <p:attrNameLst>
                                          <p:attrName>ppt_w</p:attrName>
                                        </p:attrNameLst>
                                      </p:cBhvr>
                                      <p:tavLst>
                                        <p:tav tm="0">
                                          <p:val>
                                            <p:strVal val="#ppt_w+.3"/>
                                          </p:val>
                                        </p:tav>
                                        <p:tav tm="100000">
                                          <p:val>
                                            <p:strVal val="#ppt_w"/>
                                          </p:val>
                                        </p:tav>
                                      </p:tavLst>
                                    </p:anim>
                                    <p:anim calcmode="lin" valueType="num">
                                      <p:cBhvr>
                                        <p:cTn id="42" dur="1000" fill="hold"/>
                                        <p:tgtEl>
                                          <p:spTgt spid="329731">
                                            <p:txEl>
                                              <p:pRg st="5" end="5"/>
                                            </p:txEl>
                                          </p:spTgt>
                                        </p:tgtEl>
                                        <p:attrNameLst>
                                          <p:attrName>ppt_h</p:attrName>
                                        </p:attrNameLst>
                                      </p:cBhvr>
                                      <p:tavLst>
                                        <p:tav tm="0">
                                          <p:val>
                                            <p:strVal val="#ppt_h"/>
                                          </p:val>
                                        </p:tav>
                                        <p:tav tm="100000">
                                          <p:val>
                                            <p:strVal val="#ppt_h"/>
                                          </p:val>
                                        </p:tav>
                                      </p:tavLst>
                                    </p:anim>
                                    <p:animEffect transition="in" filter="fade">
                                      <p:cBhvr>
                                        <p:cTn id="43" dur="1000"/>
                                        <p:tgtEl>
                                          <p:spTgt spid="329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p:bldP spid="329730"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9" name="Rectangle 3"/>
          <p:cNvSpPr>
            <a:spLocks noGrp="1" noChangeArrowheads="1"/>
          </p:cNvSpPr>
          <p:nvPr>
            <p:ph idx="1"/>
          </p:nvPr>
        </p:nvSpPr>
        <p:spPr/>
        <p:txBody>
          <a:bodyPr/>
          <a:lstStyle/>
          <a:p>
            <a:pPr algn="l" rtl="0" eaLnBrk="1" hangingPunct="1">
              <a:lnSpc>
                <a:spcPct val="90000"/>
              </a:lnSpc>
              <a:defRPr/>
            </a:pPr>
            <a:r>
              <a:rPr lang="en-US" dirty="0" smtClean="0"/>
              <a:t>Shock associated with any infectious disease which causes relative </a:t>
            </a:r>
            <a:r>
              <a:rPr lang="en-US" dirty="0" err="1" smtClean="0"/>
              <a:t>hypovolemia</a:t>
            </a:r>
            <a:r>
              <a:rPr lang="en-US" dirty="0" smtClean="0"/>
              <a:t>.</a:t>
            </a:r>
          </a:p>
          <a:p>
            <a:pPr algn="l" rtl="0" eaLnBrk="1" hangingPunct="1">
              <a:lnSpc>
                <a:spcPct val="90000"/>
              </a:lnSpc>
              <a:defRPr/>
            </a:pPr>
            <a:r>
              <a:rPr lang="en-US" dirty="0" smtClean="0"/>
              <a:t>Caused by many infectious agents</a:t>
            </a:r>
          </a:p>
          <a:p>
            <a:pPr algn="l" rtl="0" eaLnBrk="1" hangingPunct="1">
              <a:lnSpc>
                <a:spcPct val="90000"/>
              </a:lnSpc>
              <a:defRPr/>
            </a:pPr>
            <a:r>
              <a:rPr lang="en-US" dirty="0" smtClean="0"/>
              <a:t>Predisposing factors</a:t>
            </a:r>
          </a:p>
          <a:p>
            <a:pPr lvl="1" algn="l" rtl="0" eaLnBrk="1" hangingPunct="1">
              <a:lnSpc>
                <a:spcPct val="90000"/>
              </a:lnSpc>
              <a:defRPr/>
            </a:pPr>
            <a:r>
              <a:rPr lang="en-US" dirty="0" smtClean="0"/>
              <a:t>Invasive procedures</a:t>
            </a:r>
          </a:p>
          <a:p>
            <a:pPr lvl="1" algn="l" rtl="0" eaLnBrk="1" hangingPunct="1">
              <a:lnSpc>
                <a:spcPct val="90000"/>
              </a:lnSpc>
              <a:defRPr/>
            </a:pPr>
            <a:r>
              <a:rPr lang="en-US" dirty="0" smtClean="0"/>
              <a:t>Organ damage</a:t>
            </a:r>
          </a:p>
          <a:p>
            <a:pPr lvl="1" algn="l" rtl="0" eaLnBrk="1" hangingPunct="1">
              <a:lnSpc>
                <a:spcPct val="90000"/>
              </a:lnSpc>
              <a:defRPr/>
            </a:pPr>
            <a:r>
              <a:rPr lang="en-US" dirty="0" err="1" smtClean="0"/>
              <a:t>Immunocompromised</a:t>
            </a:r>
            <a:endParaRPr lang="en-US" dirty="0" smtClean="0"/>
          </a:p>
        </p:txBody>
      </p:sp>
      <p:sp>
        <p:nvSpPr>
          <p:cNvPr id="331778" name="Rectangle 2"/>
          <p:cNvSpPr>
            <a:spLocks noGrp="1" noChangeArrowheads="1"/>
          </p:cNvSpPr>
          <p:nvPr>
            <p:ph type="title"/>
          </p:nvPr>
        </p:nvSpPr>
        <p:spPr/>
        <p:txBody>
          <a:bodyPr/>
          <a:lstStyle/>
          <a:p>
            <a:pPr eaLnBrk="1" hangingPunct="1">
              <a:defRPr/>
            </a:pPr>
            <a:r>
              <a:rPr lang="en-US" smtClean="0"/>
              <a:t>Septic Shock</a:t>
            </a:r>
          </a:p>
        </p:txBody>
      </p:sp>
    </p:spTree>
    <p:extLst>
      <p:ext uri="{BB962C8B-B14F-4D97-AF65-F5344CB8AC3E}">
        <p14:creationId xmlns:p14="http://schemas.microsoft.com/office/powerpoint/2010/main" val="42566731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31778"/>
                                        </p:tgtEl>
                                        <p:attrNameLst>
                                          <p:attrName>style.visibility</p:attrName>
                                        </p:attrNameLst>
                                      </p:cBhvr>
                                      <p:to>
                                        <p:strVal val="visible"/>
                                      </p:to>
                                    </p:set>
                                    <p:anim calcmode="lin" valueType="num">
                                      <p:cBhvr>
                                        <p:cTn id="7" dur="500" fill="hold"/>
                                        <p:tgtEl>
                                          <p:spTgt spid="331778"/>
                                        </p:tgtEl>
                                        <p:attrNameLst>
                                          <p:attrName>ppt_w</p:attrName>
                                        </p:attrNameLst>
                                      </p:cBhvr>
                                      <p:tavLst>
                                        <p:tav tm="0">
                                          <p:val>
                                            <p:fltVal val="0"/>
                                          </p:val>
                                        </p:tav>
                                        <p:tav tm="100000">
                                          <p:val>
                                            <p:strVal val="#ppt_w"/>
                                          </p:val>
                                        </p:tav>
                                      </p:tavLst>
                                    </p:anim>
                                    <p:anim calcmode="lin" valueType="num">
                                      <p:cBhvr>
                                        <p:cTn id="8" dur="500" fill="hold"/>
                                        <p:tgtEl>
                                          <p:spTgt spid="331778"/>
                                        </p:tgtEl>
                                        <p:attrNameLst>
                                          <p:attrName>ppt_h</p:attrName>
                                        </p:attrNameLst>
                                      </p:cBhvr>
                                      <p:tavLst>
                                        <p:tav tm="0">
                                          <p:val>
                                            <p:fltVal val="0"/>
                                          </p:val>
                                        </p:tav>
                                        <p:tav tm="100000">
                                          <p:val>
                                            <p:strVal val="#ppt_h"/>
                                          </p:val>
                                        </p:tav>
                                      </p:tavLst>
                                    </p:anim>
                                    <p:anim calcmode="lin" valueType="num">
                                      <p:cBhvr>
                                        <p:cTn id="9" dur="500" fill="hold"/>
                                        <p:tgtEl>
                                          <p:spTgt spid="331778"/>
                                        </p:tgtEl>
                                        <p:attrNameLst>
                                          <p:attrName>style.rotation</p:attrName>
                                        </p:attrNameLst>
                                      </p:cBhvr>
                                      <p:tavLst>
                                        <p:tav tm="0">
                                          <p:val>
                                            <p:fltVal val="360"/>
                                          </p:val>
                                        </p:tav>
                                        <p:tav tm="100000">
                                          <p:val>
                                            <p:fltVal val="0"/>
                                          </p:val>
                                        </p:tav>
                                      </p:tavLst>
                                    </p:anim>
                                    <p:animEffect transition="in" filter="fade">
                                      <p:cBhvr>
                                        <p:cTn id="10" dur="500"/>
                                        <p:tgtEl>
                                          <p:spTgt spid="3317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31779">
                                            <p:txEl>
                                              <p:pRg st="0" end="0"/>
                                            </p:txEl>
                                          </p:spTgt>
                                        </p:tgtEl>
                                        <p:attrNameLst>
                                          <p:attrName>style.visibility</p:attrName>
                                        </p:attrNameLst>
                                      </p:cBhvr>
                                      <p:to>
                                        <p:strVal val="visible"/>
                                      </p:to>
                                    </p:set>
                                    <p:anim calcmode="lin" valueType="num">
                                      <p:cBhvr>
                                        <p:cTn id="15" dur="500" fill="hold"/>
                                        <p:tgtEl>
                                          <p:spTgt spid="33177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3177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3177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3177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331779">
                                            <p:txEl>
                                              <p:pRg st="1" end="1"/>
                                            </p:txEl>
                                          </p:spTgt>
                                        </p:tgtEl>
                                        <p:attrNameLst>
                                          <p:attrName>style.visibility</p:attrName>
                                        </p:attrNameLst>
                                      </p:cBhvr>
                                      <p:to>
                                        <p:strVal val="visible"/>
                                      </p:to>
                                    </p:set>
                                    <p:anim calcmode="lin" valueType="num">
                                      <p:cBhvr>
                                        <p:cTn id="23" dur="500" fill="hold"/>
                                        <p:tgtEl>
                                          <p:spTgt spid="33177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31779">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31779">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3177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331779">
                                            <p:txEl>
                                              <p:pRg st="2" end="2"/>
                                            </p:txEl>
                                          </p:spTgt>
                                        </p:tgtEl>
                                        <p:attrNameLst>
                                          <p:attrName>style.visibility</p:attrName>
                                        </p:attrNameLst>
                                      </p:cBhvr>
                                      <p:to>
                                        <p:strVal val="visible"/>
                                      </p:to>
                                    </p:set>
                                    <p:anim calcmode="lin" valueType="num">
                                      <p:cBhvr>
                                        <p:cTn id="31" dur="500" fill="hold"/>
                                        <p:tgtEl>
                                          <p:spTgt spid="33177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31779">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31779">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31779">
                                            <p:txEl>
                                              <p:pRg st="2" end="2"/>
                                            </p:txEl>
                                          </p:spTgt>
                                        </p:tgtEl>
                                      </p:cBhvr>
                                    </p:animEffect>
                                  </p:childTnLst>
                                </p:cTn>
                              </p:par>
                              <p:par>
                                <p:cTn id="35" presetID="49" presetClass="entr" presetSubtype="0" decel="100000" fill="hold" grpId="0" nodeType="withEffect">
                                  <p:stCondLst>
                                    <p:cond delay="0"/>
                                  </p:stCondLst>
                                  <p:iterate type="lt">
                                    <p:tmPct val="10000"/>
                                  </p:iterate>
                                  <p:childTnLst>
                                    <p:set>
                                      <p:cBhvr>
                                        <p:cTn id="36" dur="1" fill="hold">
                                          <p:stCondLst>
                                            <p:cond delay="0"/>
                                          </p:stCondLst>
                                        </p:cTn>
                                        <p:tgtEl>
                                          <p:spTgt spid="331779">
                                            <p:txEl>
                                              <p:pRg st="3" end="3"/>
                                            </p:txEl>
                                          </p:spTgt>
                                        </p:tgtEl>
                                        <p:attrNameLst>
                                          <p:attrName>style.visibility</p:attrName>
                                        </p:attrNameLst>
                                      </p:cBhvr>
                                      <p:to>
                                        <p:strVal val="visible"/>
                                      </p:to>
                                    </p:set>
                                    <p:anim calcmode="lin" valueType="num">
                                      <p:cBhvr>
                                        <p:cTn id="37" dur="500" fill="hold"/>
                                        <p:tgtEl>
                                          <p:spTgt spid="331779">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31779">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331779">
                                            <p:txEl>
                                              <p:pRg st="3" end="3"/>
                                            </p:txEl>
                                          </p:spTgt>
                                        </p:tgtEl>
                                        <p:attrNameLst>
                                          <p:attrName>style.rotation</p:attrName>
                                        </p:attrNameLst>
                                      </p:cBhvr>
                                      <p:tavLst>
                                        <p:tav tm="0">
                                          <p:val>
                                            <p:fltVal val="360"/>
                                          </p:val>
                                        </p:tav>
                                        <p:tav tm="100000">
                                          <p:val>
                                            <p:fltVal val="0"/>
                                          </p:val>
                                        </p:tav>
                                      </p:tavLst>
                                    </p:anim>
                                    <p:animEffect transition="in" filter="fade">
                                      <p:cBhvr>
                                        <p:cTn id="40" dur="500"/>
                                        <p:tgtEl>
                                          <p:spTgt spid="331779">
                                            <p:txEl>
                                              <p:pRg st="3" end="3"/>
                                            </p:txEl>
                                          </p:spTgt>
                                        </p:tgtEl>
                                      </p:cBhvr>
                                    </p:animEffect>
                                  </p:childTnLst>
                                </p:cTn>
                              </p:par>
                              <p:par>
                                <p:cTn id="41" presetID="49" presetClass="entr" presetSubtype="0" decel="100000" fill="hold" grpId="0" nodeType="withEffect">
                                  <p:stCondLst>
                                    <p:cond delay="0"/>
                                  </p:stCondLst>
                                  <p:iterate type="lt">
                                    <p:tmPct val="10000"/>
                                  </p:iterate>
                                  <p:childTnLst>
                                    <p:set>
                                      <p:cBhvr>
                                        <p:cTn id="42" dur="1" fill="hold">
                                          <p:stCondLst>
                                            <p:cond delay="0"/>
                                          </p:stCondLst>
                                        </p:cTn>
                                        <p:tgtEl>
                                          <p:spTgt spid="331779">
                                            <p:txEl>
                                              <p:pRg st="4" end="4"/>
                                            </p:txEl>
                                          </p:spTgt>
                                        </p:tgtEl>
                                        <p:attrNameLst>
                                          <p:attrName>style.visibility</p:attrName>
                                        </p:attrNameLst>
                                      </p:cBhvr>
                                      <p:to>
                                        <p:strVal val="visible"/>
                                      </p:to>
                                    </p:set>
                                    <p:anim calcmode="lin" valueType="num">
                                      <p:cBhvr>
                                        <p:cTn id="43" dur="500" fill="hold"/>
                                        <p:tgtEl>
                                          <p:spTgt spid="331779">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31779">
                                            <p:txEl>
                                              <p:pRg st="4" end="4"/>
                                            </p:txEl>
                                          </p:spTgt>
                                        </p:tgtEl>
                                        <p:attrNameLst>
                                          <p:attrName>ppt_h</p:attrName>
                                        </p:attrNameLst>
                                      </p:cBhvr>
                                      <p:tavLst>
                                        <p:tav tm="0">
                                          <p:val>
                                            <p:fltVal val="0"/>
                                          </p:val>
                                        </p:tav>
                                        <p:tav tm="100000">
                                          <p:val>
                                            <p:strVal val="#ppt_h"/>
                                          </p:val>
                                        </p:tav>
                                      </p:tavLst>
                                    </p:anim>
                                    <p:anim calcmode="lin" valueType="num">
                                      <p:cBhvr>
                                        <p:cTn id="45" dur="500" fill="hold"/>
                                        <p:tgtEl>
                                          <p:spTgt spid="331779">
                                            <p:txEl>
                                              <p:pRg st="4" end="4"/>
                                            </p:txEl>
                                          </p:spTgt>
                                        </p:tgtEl>
                                        <p:attrNameLst>
                                          <p:attrName>style.rotation</p:attrName>
                                        </p:attrNameLst>
                                      </p:cBhvr>
                                      <p:tavLst>
                                        <p:tav tm="0">
                                          <p:val>
                                            <p:fltVal val="360"/>
                                          </p:val>
                                        </p:tav>
                                        <p:tav tm="100000">
                                          <p:val>
                                            <p:fltVal val="0"/>
                                          </p:val>
                                        </p:tav>
                                      </p:tavLst>
                                    </p:anim>
                                    <p:animEffect transition="in" filter="fade">
                                      <p:cBhvr>
                                        <p:cTn id="46" dur="500"/>
                                        <p:tgtEl>
                                          <p:spTgt spid="331779">
                                            <p:txEl>
                                              <p:pRg st="4" end="4"/>
                                            </p:txEl>
                                          </p:spTgt>
                                        </p:tgtEl>
                                      </p:cBhvr>
                                    </p:animEffect>
                                  </p:childTnLst>
                                </p:cTn>
                              </p:par>
                              <p:par>
                                <p:cTn id="47" presetID="49" presetClass="entr" presetSubtype="0" decel="100000" fill="hold" grpId="0" nodeType="withEffect">
                                  <p:stCondLst>
                                    <p:cond delay="0"/>
                                  </p:stCondLst>
                                  <p:iterate type="lt">
                                    <p:tmPct val="10000"/>
                                  </p:iterate>
                                  <p:childTnLst>
                                    <p:set>
                                      <p:cBhvr>
                                        <p:cTn id="48" dur="1" fill="hold">
                                          <p:stCondLst>
                                            <p:cond delay="0"/>
                                          </p:stCondLst>
                                        </p:cTn>
                                        <p:tgtEl>
                                          <p:spTgt spid="331779">
                                            <p:txEl>
                                              <p:pRg st="5" end="5"/>
                                            </p:txEl>
                                          </p:spTgt>
                                        </p:tgtEl>
                                        <p:attrNameLst>
                                          <p:attrName>style.visibility</p:attrName>
                                        </p:attrNameLst>
                                      </p:cBhvr>
                                      <p:to>
                                        <p:strVal val="visible"/>
                                      </p:to>
                                    </p:set>
                                    <p:anim calcmode="lin" valueType="num">
                                      <p:cBhvr>
                                        <p:cTn id="49" dur="500" fill="hold"/>
                                        <p:tgtEl>
                                          <p:spTgt spid="331779">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31779">
                                            <p:txEl>
                                              <p:pRg st="5" end="5"/>
                                            </p:txEl>
                                          </p:spTgt>
                                        </p:tgtEl>
                                        <p:attrNameLst>
                                          <p:attrName>ppt_h</p:attrName>
                                        </p:attrNameLst>
                                      </p:cBhvr>
                                      <p:tavLst>
                                        <p:tav tm="0">
                                          <p:val>
                                            <p:fltVal val="0"/>
                                          </p:val>
                                        </p:tav>
                                        <p:tav tm="100000">
                                          <p:val>
                                            <p:strVal val="#ppt_h"/>
                                          </p:val>
                                        </p:tav>
                                      </p:tavLst>
                                    </p:anim>
                                    <p:anim calcmode="lin" valueType="num">
                                      <p:cBhvr>
                                        <p:cTn id="51" dur="500" fill="hold"/>
                                        <p:tgtEl>
                                          <p:spTgt spid="331779">
                                            <p:txEl>
                                              <p:pRg st="5" end="5"/>
                                            </p:txEl>
                                          </p:spTgt>
                                        </p:tgtEl>
                                        <p:attrNameLst>
                                          <p:attrName>style.rotation</p:attrName>
                                        </p:attrNameLst>
                                      </p:cBhvr>
                                      <p:tavLst>
                                        <p:tav tm="0">
                                          <p:val>
                                            <p:fltVal val="360"/>
                                          </p:val>
                                        </p:tav>
                                        <p:tav tm="100000">
                                          <p:val>
                                            <p:fltVal val="0"/>
                                          </p:val>
                                        </p:tav>
                                      </p:tavLst>
                                    </p:anim>
                                    <p:animEffect transition="in" filter="fade">
                                      <p:cBhvr>
                                        <p:cTn id="52" dur="500"/>
                                        <p:tgtEl>
                                          <p:spTgt spid="331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P spid="331778"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5" name="Rectangle 3"/>
          <p:cNvSpPr>
            <a:spLocks noGrp="1" noChangeArrowheads="1"/>
          </p:cNvSpPr>
          <p:nvPr>
            <p:ph idx="1"/>
          </p:nvPr>
        </p:nvSpPr>
        <p:spPr/>
        <p:txBody>
          <a:bodyPr/>
          <a:lstStyle/>
          <a:p>
            <a:pPr algn="l" rtl="0" eaLnBrk="1" hangingPunct="1">
              <a:defRPr/>
            </a:pPr>
            <a:r>
              <a:rPr lang="en-US" dirty="0" smtClean="0"/>
              <a:t>Dysfunction of the sympathetic nervous system resulting in massive peripheral vasodilation and systemic </a:t>
            </a:r>
            <a:r>
              <a:rPr lang="en-US" dirty="0" err="1" smtClean="0"/>
              <a:t>hypoperfusion</a:t>
            </a:r>
            <a:r>
              <a:rPr lang="en-US" dirty="0" smtClean="0"/>
              <a:t>.</a:t>
            </a:r>
          </a:p>
          <a:p>
            <a:pPr algn="l" rtl="0" eaLnBrk="1" hangingPunct="1">
              <a:defRPr/>
            </a:pPr>
            <a:r>
              <a:rPr lang="en-US" dirty="0" smtClean="0"/>
              <a:t>Etiology</a:t>
            </a:r>
          </a:p>
          <a:p>
            <a:pPr lvl="1" algn="l" rtl="0" eaLnBrk="1" hangingPunct="1">
              <a:defRPr/>
            </a:pPr>
            <a:r>
              <a:rPr lang="en-US" dirty="0" smtClean="0"/>
              <a:t>Brain or spinal cord trauma</a:t>
            </a:r>
          </a:p>
          <a:p>
            <a:pPr lvl="1" algn="l" rtl="0" eaLnBrk="1" hangingPunct="1">
              <a:defRPr/>
            </a:pPr>
            <a:r>
              <a:rPr lang="en-US" dirty="0" smtClean="0"/>
              <a:t>Spinal anesthesia</a:t>
            </a:r>
          </a:p>
          <a:p>
            <a:pPr lvl="1" algn="l" rtl="0" eaLnBrk="1" hangingPunct="1">
              <a:defRPr/>
            </a:pPr>
            <a:r>
              <a:rPr lang="en-US" dirty="0" smtClean="0"/>
              <a:t>Drugs</a:t>
            </a:r>
          </a:p>
        </p:txBody>
      </p:sp>
      <p:sp>
        <p:nvSpPr>
          <p:cNvPr id="335874" name="Rectangle 2"/>
          <p:cNvSpPr>
            <a:spLocks noGrp="1" noChangeArrowheads="1"/>
          </p:cNvSpPr>
          <p:nvPr>
            <p:ph type="title"/>
          </p:nvPr>
        </p:nvSpPr>
        <p:spPr/>
        <p:txBody>
          <a:bodyPr/>
          <a:lstStyle/>
          <a:p>
            <a:pPr eaLnBrk="1" hangingPunct="1">
              <a:defRPr/>
            </a:pPr>
            <a:r>
              <a:rPr lang="en-US" smtClean="0"/>
              <a:t>Neurogenic Shock</a:t>
            </a:r>
          </a:p>
        </p:txBody>
      </p:sp>
    </p:spTree>
    <p:extLst>
      <p:ext uri="{BB962C8B-B14F-4D97-AF65-F5344CB8AC3E}">
        <p14:creationId xmlns:p14="http://schemas.microsoft.com/office/powerpoint/2010/main" val="59235398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35874"/>
                                        </p:tgtEl>
                                        <p:attrNameLst>
                                          <p:attrName>style.visibility</p:attrName>
                                        </p:attrNameLst>
                                      </p:cBhvr>
                                      <p:to>
                                        <p:strVal val="visible"/>
                                      </p:to>
                                    </p:set>
                                    <p:anim calcmode="lin" valueType="num">
                                      <p:cBhvr>
                                        <p:cTn id="7" dur="1000" fill="hold"/>
                                        <p:tgtEl>
                                          <p:spTgt spid="335874"/>
                                        </p:tgtEl>
                                        <p:attrNameLst>
                                          <p:attrName>ppt_w</p:attrName>
                                        </p:attrNameLst>
                                      </p:cBhvr>
                                      <p:tavLst>
                                        <p:tav tm="0">
                                          <p:val>
                                            <p:strVal val="#ppt_w+.3"/>
                                          </p:val>
                                        </p:tav>
                                        <p:tav tm="100000">
                                          <p:val>
                                            <p:strVal val="#ppt_w"/>
                                          </p:val>
                                        </p:tav>
                                      </p:tavLst>
                                    </p:anim>
                                    <p:anim calcmode="lin" valueType="num">
                                      <p:cBhvr>
                                        <p:cTn id="8" dur="1000" fill="hold"/>
                                        <p:tgtEl>
                                          <p:spTgt spid="335874"/>
                                        </p:tgtEl>
                                        <p:attrNameLst>
                                          <p:attrName>ppt_h</p:attrName>
                                        </p:attrNameLst>
                                      </p:cBhvr>
                                      <p:tavLst>
                                        <p:tav tm="0">
                                          <p:val>
                                            <p:strVal val="#ppt_h"/>
                                          </p:val>
                                        </p:tav>
                                        <p:tav tm="100000">
                                          <p:val>
                                            <p:strVal val="#ppt_h"/>
                                          </p:val>
                                        </p:tav>
                                      </p:tavLst>
                                    </p:anim>
                                    <p:animEffect transition="in" filter="fade">
                                      <p:cBhvr>
                                        <p:cTn id="9" dur="1000"/>
                                        <p:tgtEl>
                                          <p:spTgt spid="3358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35875">
                                            <p:txEl>
                                              <p:pRg st="0" end="0"/>
                                            </p:txEl>
                                          </p:spTgt>
                                        </p:tgtEl>
                                        <p:attrNameLst>
                                          <p:attrName>style.visibility</p:attrName>
                                        </p:attrNameLst>
                                      </p:cBhvr>
                                      <p:to>
                                        <p:strVal val="visible"/>
                                      </p:to>
                                    </p:set>
                                    <p:anim calcmode="lin" valueType="num">
                                      <p:cBhvr>
                                        <p:cTn id="14" dur="1000" fill="hold"/>
                                        <p:tgtEl>
                                          <p:spTgt spid="33587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3587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3587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35875">
                                            <p:txEl>
                                              <p:pRg st="1" end="1"/>
                                            </p:txEl>
                                          </p:spTgt>
                                        </p:tgtEl>
                                        <p:attrNameLst>
                                          <p:attrName>style.visibility</p:attrName>
                                        </p:attrNameLst>
                                      </p:cBhvr>
                                      <p:to>
                                        <p:strVal val="visible"/>
                                      </p:to>
                                    </p:set>
                                    <p:anim calcmode="lin" valueType="num">
                                      <p:cBhvr>
                                        <p:cTn id="21" dur="1000" fill="hold"/>
                                        <p:tgtEl>
                                          <p:spTgt spid="33587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3587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35875">
                                            <p:txEl>
                                              <p:pRg st="1" end="1"/>
                                            </p:txEl>
                                          </p:spTgt>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335875">
                                            <p:txEl>
                                              <p:pRg st="2" end="2"/>
                                            </p:txEl>
                                          </p:spTgt>
                                        </p:tgtEl>
                                        <p:attrNameLst>
                                          <p:attrName>style.visibility</p:attrName>
                                        </p:attrNameLst>
                                      </p:cBhvr>
                                      <p:to>
                                        <p:strVal val="visible"/>
                                      </p:to>
                                    </p:set>
                                    <p:anim calcmode="lin" valueType="num">
                                      <p:cBhvr>
                                        <p:cTn id="26" dur="1000" fill="hold"/>
                                        <p:tgtEl>
                                          <p:spTgt spid="335875">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335875">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35875">
                                            <p:txEl>
                                              <p:pRg st="2" end="2"/>
                                            </p:txEl>
                                          </p:spTgt>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335875">
                                            <p:txEl>
                                              <p:pRg st="3" end="3"/>
                                            </p:txEl>
                                          </p:spTgt>
                                        </p:tgtEl>
                                        <p:attrNameLst>
                                          <p:attrName>style.visibility</p:attrName>
                                        </p:attrNameLst>
                                      </p:cBhvr>
                                      <p:to>
                                        <p:strVal val="visible"/>
                                      </p:to>
                                    </p:set>
                                    <p:anim calcmode="lin" valueType="num">
                                      <p:cBhvr>
                                        <p:cTn id="31" dur="1000" fill="hold"/>
                                        <p:tgtEl>
                                          <p:spTgt spid="335875">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335875">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35875">
                                            <p:txEl>
                                              <p:pRg st="3" end="3"/>
                                            </p:txEl>
                                          </p:spTgt>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335875">
                                            <p:txEl>
                                              <p:pRg st="4" end="4"/>
                                            </p:txEl>
                                          </p:spTgt>
                                        </p:tgtEl>
                                        <p:attrNameLst>
                                          <p:attrName>style.visibility</p:attrName>
                                        </p:attrNameLst>
                                      </p:cBhvr>
                                      <p:to>
                                        <p:strVal val="visible"/>
                                      </p:to>
                                    </p:set>
                                    <p:anim calcmode="lin" valueType="num">
                                      <p:cBhvr>
                                        <p:cTn id="36" dur="1000" fill="hold"/>
                                        <p:tgtEl>
                                          <p:spTgt spid="335875">
                                            <p:txEl>
                                              <p:pRg st="4" end="4"/>
                                            </p:txEl>
                                          </p:spTgt>
                                        </p:tgtEl>
                                        <p:attrNameLst>
                                          <p:attrName>ppt_w</p:attrName>
                                        </p:attrNameLst>
                                      </p:cBhvr>
                                      <p:tavLst>
                                        <p:tav tm="0">
                                          <p:val>
                                            <p:strVal val="#ppt_w+.3"/>
                                          </p:val>
                                        </p:tav>
                                        <p:tav tm="100000">
                                          <p:val>
                                            <p:strVal val="#ppt_w"/>
                                          </p:val>
                                        </p:tav>
                                      </p:tavLst>
                                    </p:anim>
                                    <p:anim calcmode="lin" valueType="num">
                                      <p:cBhvr>
                                        <p:cTn id="37" dur="1000" fill="hold"/>
                                        <p:tgtEl>
                                          <p:spTgt spid="335875">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335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p:bldP spid="335874"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3" name="Rectangle 3"/>
          <p:cNvSpPr>
            <a:spLocks noGrp="1" noChangeArrowheads="1"/>
          </p:cNvSpPr>
          <p:nvPr>
            <p:ph idx="1"/>
          </p:nvPr>
        </p:nvSpPr>
        <p:spPr/>
        <p:txBody>
          <a:bodyPr/>
          <a:lstStyle/>
          <a:p>
            <a:pPr algn="l" rtl="0" eaLnBrk="1" hangingPunct="1">
              <a:defRPr/>
            </a:pPr>
            <a:r>
              <a:rPr lang="en-US" dirty="0" smtClean="0"/>
              <a:t>Systemic reaction causing circulatory failure and biochemical abnormalities.</a:t>
            </a:r>
          </a:p>
          <a:p>
            <a:pPr algn="l" rtl="0" eaLnBrk="1" hangingPunct="1">
              <a:defRPr/>
            </a:pPr>
            <a:r>
              <a:rPr lang="en-US" dirty="0" smtClean="0"/>
              <a:t>Etiology</a:t>
            </a:r>
          </a:p>
          <a:p>
            <a:pPr lvl="1" algn="l" rtl="0" eaLnBrk="1" hangingPunct="1">
              <a:defRPr/>
            </a:pPr>
            <a:r>
              <a:rPr lang="en-US" dirty="0" smtClean="0"/>
              <a:t>Drugs</a:t>
            </a:r>
          </a:p>
          <a:p>
            <a:pPr lvl="1" algn="l" rtl="0" eaLnBrk="1" hangingPunct="1">
              <a:defRPr/>
            </a:pPr>
            <a:r>
              <a:rPr lang="en-US" dirty="0" smtClean="0"/>
              <a:t>Blood products</a:t>
            </a:r>
          </a:p>
          <a:p>
            <a:pPr lvl="1" algn="l" rtl="0" eaLnBrk="1" hangingPunct="1">
              <a:defRPr/>
            </a:pPr>
            <a:r>
              <a:rPr lang="en-US" dirty="0" smtClean="0"/>
              <a:t>Foods</a:t>
            </a:r>
          </a:p>
          <a:p>
            <a:pPr lvl="1" algn="l" rtl="0" eaLnBrk="1" hangingPunct="1">
              <a:defRPr/>
            </a:pPr>
            <a:r>
              <a:rPr lang="en-US" dirty="0" smtClean="0"/>
              <a:t>Pollens</a:t>
            </a:r>
          </a:p>
          <a:p>
            <a:pPr lvl="1" algn="l" rtl="0" eaLnBrk="1" hangingPunct="1">
              <a:defRPr/>
            </a:pPr>
            <a:r>
              <a:rPr lang="en-US" dirty="0" smtClean="0"/>
              <a:t>Venoms</a:t>
            </a:r>
          </a:p>
        </p:txBody>
      </p:sp>
      <p:sp>
        <p:nvSpPr>
          <p:cNvPr id="337922" name="Rectangle 2"/>
          <p:cNvSpPr>
            <a:spLocks noGrp="1" noChangeArrowheads="1"/>
          </p:cNvSpPr>
          <p:nvPr>
            <p:ph type="title"/>
          </p:nvPr>
        </p:nvSpPr>
        <p:spPr/>
        <p:txBody>
          <a:bodyPr/>
          <a:lstStyle/>
          <a:p>
            <a:pPr eaLnBrk="1" hangingPunct="1">
              <a:defRPr/>
            </a:pPr>
            <a:r>
              <a:rPr lang="en-US" smtClean="0"/>
              <a:t>Anaphylactic Shock</a:t>
            </a:r>
          </a:p>
        </p:txBody>
      </p:sp>
    </p:spTree>
    <p:extLst>
      <p:ext uri="{BB962C8B-B14F-4D97-AF65-F5344CB8AC3E}">
        <p14:creationId xmlns:p14="http://schemas.microsoft.com/office/powerpoint/2010/main" val="28502624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37922"/>
                                        </p:tgtEl>
                                        <p:attrNameLst>
                                          <p:attrName>style.visibility</p:attrName>
                                        </p:attrNameLst>
                                      </p:cBhvr>
                                      <p:to>
                                        <p:strVal val="visible"/>
                                      </p:to>
                                    </p:set>
                                    <p:animEffect transition="in" filter="randombar(horizontal)">
                                      <p:cBhvr>
                                        <p:cTn id="7" dur="600">
                                          <p:stCondLst>
                                            <p:cond delay="0"/>
                                          </p:stCondLst>
                                        </p:cTn>
                                        <p:tgtEl>
                                          <p:spTgt spid="337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7923">
                                            <p:txEl>
                                              <p:pRg st="0" end="0"/>
                                            </p:txEl>
                                          </p:spTgt>
                                        </p:tgtEl>
                                        <p:attrNameLst>
                                          <p:attrName>style.visibility</p:attrName>
                                        </p:attrNameLst>
                                      </p:cBhvr>
                                      <p:to>
                                        <p:strVal val="visible"/>
                                      </p:to>
                                    </p:set>
                                    <p:animEffect transition="in" filter="randombar(horizontal)">
                                      <p:cBhvr>
                                        <p:cTn id="12" dur="500"/>
                                        <p:tgtEl>
                                          <p:spTgt spid="3379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7923">
                                            <p:txEl>
                                              <p:pRg st="1" end="1"/>
                                            </p:txEl>
                                          </p:spTgt>
                                        </p:tgtEl>
                                        <p:attrNameLst>
                                          <p:attrName>style.visibility</p:attrName>
                                        </p:attrNameLst>
                                      </p:cBhvr>
                                      <p:to>
                                        <p:strVal val="visible"/>
                                      </p:to>
                                    </p:set>
                                    <p:animEffect transition="in" filter="randombar(horizontal)">
                                      <p:cBhvr>
                                        <p:cTn id="17" dur="500"/>
                                        <p:tgtEl>
                                          <p:spTgt spid="33792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37923">
                                            <p:txEl>
                                              <p:pRg st="2" end="2"/>
                                            </p:txEl>
                                          </p:spTgt>
                                        </p:tgtEl>
                                        <p:attrNameLst>
                                          <p:attrName>style.visibility</p:attrName>
                                        </p:attrNameLst>
                                      </p:cBhvr>
                                      <p:to>
                                        <p:strVal val="visible"/>
                                      </p:to>
                                    </p:set>
                                    <p:animEffect transition="in" filter="randombar(horizontal)">
                                      <p:cBhvr>
                                        <p:cTn id="20" dur="500"/>
                                        <p:tgtEl>
                                          <p:spTgt spid="337923">
                                            <p:txEl>
                                              <p:pRg st="2" end="2"/>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37923">
                                            <p:txEl>
                                              <p:pRg st="3" end="3"/>
                                            </p:txEl>
                                          </p:spTgt>
                                        </p:tgtEl>
                                        <p:attrNameLst>
                                          <p:attrName>style.visibility</p:attrName>
                                        </p:attrNameLst>
                                      </p:cBhvr>
                                      <p:to>
                                        <p:strVal val="visible"/>
                                      </p:to>
                                    </p:set>
                                    <p:animEffect transition="in" filter="randombar(horizontal)">
                                      <p:cBhvr>
                                        <p:cTn id="23" dur="500"/>
                                        <p:tgtEl>
                                          <p:spTgt spid="337923">
                                            <p:txEl>
                                              <p:pRg st="3" end="3"/>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37923">
                                            <p:txEl>
                                              <p:pRg st="4" end="4"/>
                                            </p:txEl>
                                          </p:spTgt>
                                        </p:tgtEl>
                                        <p:attrNameLst>
                                          <p:attrName>style.visibility</p:attrName>
                                        </p:attrNameLst>
                                      </p:cBhvr>
                                      <p:to>
                                        <p:strVal val="visible"/>
                                      </p:to>
                                    </p:set>
                                    <p:animEffect transition="in" filter="randombar(horizontal)">
                                      <p:cBhvr>
                                        <p:cTn id="26" dur="500"/>
                                        <p:tgtEl>
                                          <p:spTgt spid="337923">
                                            <p:txEl>
                                              <p:pRg st="4" end="4"/>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37923">
                                            <p:txEl>
                                              <p:pRg st="5" end="5"/>
                                            </p:txEl>
                                          </p:spTgt>
                                        </p:tgtEl>
                                        <p:attrNameLst>
                                          <p:attrName>style.visibility</p:attrName>
                                        </p:attrNameLst>
                                      </p:cBhvr>
                                      <p:to>
                                        <p:strVal val="visible"/>
                                      </p:to>
                                    </p:set>
                                    <p:animEffect transition="in" filter="randombar(horizontal)">
                                      <p:cBhvr>
                                        <p:cTn id="29" dur="500"/>
                                        <p:tgtEl>
                                          <p:spTgt spid="337923">
                                            <p:txEl>
                                              <p:pRg st="5" end="5"/>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37923">
                                            <p:txEl>
                                              <p:pRg st="6" end="6"/>
                                            </p:txEl>
                                          </p:spTgt>
                                        </p:tgtEl>
                                        <p:attrNameLst>
                                          <p:attrName>style.visibility</p:attrName>
                                        </p:attrNameLst>
                                      </p:cBhvr>
                                      <p:to>
                                        <p:strVal val="visible"/>
                                      </p:to>
                                    </p:set>
                                    <p:animEffect transition="in" filter="randombar(horizontal)">
                                      <p:cBhvr>
                                        <p:cTn id="32" dur="500"/>
                                        <p:tgtEl>
                                          <p:spTgt spid="3379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p:bldP spid="33792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esktop\HEMODYNAMIC MONITORING\HM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6817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user\Desktop\HEMODYNAMIC MONITORING\HM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134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your Attention</a:t>
            </a:r>
            <a:endParaRPr lang="en-US" dirty="0"/>
          </a:p>
        </p:txBody>
      </p:sp>
      <p:sp>
        <p:nvSpPr>
          <p:cNvPr id="3" name="Subtitle 2"/>
          <p:cNvSpPr>
            <a:spLocks noGrp="1"/>
          </p:cNvSpPr>
          <p:nvPr>
            <p:ph type="subTitle" idx="1"/>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323512"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16632"/>
            <a:ext cx="9252520" cy="923330"/>
          </a:xfrm>
          <a:prstGeom prst="rect">
            <a:avLst/>
          </a:prstGeom>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Thank you for your Attention</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425559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HEMODYNAMIC MONITORING\HM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52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HEMODYNAMIC MONITORING\HM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95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HEMODYNAMIC MONITORING\HM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44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148</TotalTime>
  <Words>2200</Words>
  <Application>Microsoft Office PowerPoint</Application>
  <PresentationFormat>On-screen Show (4:3)</PresentationFormat>
  <Paragraphs>463</Paragraphs>
  <Slides>69</Slides>
  <Notes>45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1" baseType="lpstr">
      <vt:lpstr>2  Baran Outline</vt:lpstr>
      <vt:lpstr>2  Niki Shadow</vt:lpstr>
      <vt:lpstr>Arial</vt:lpstr>
      <vt:lpstr>B Titr</vt:lpstr>
      <vt:lpstr>Calibri</vt:lpstr>
      <vt:lpstr>Lucida Sans Unicode</vt:lpstr>
      <vt:lpstr>Verdana</vt:lpstr>
      <vt:lpstr>Wingdings</vt:lpstr>
      <vt:lpstr>Wingdings 2</vt:lpstr>
      <vt:lpstr>Wingdings 3</vt:lpstr>
      <vt:lpstr>Concourse</vt:lpstr>
      <vt:lpstr>Bitmap Image</vt:lpstr>
      <vt:lpstr>IN THE NAME OF LORD</vt:lpstr>
      <vt:lpstr>PowerPoint Presentation</vt:lpstr>
      <vt:lpstr>Clinical examination</vt:lpstr>
      <vt:lpstr>PowerPoint Presentation</vt:lpstr>
      <vt:lpstr>Hemodynamics?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Physiology of Blood Pressure</vt:lpstr>
      <vt:lpstr>Review of Heart Anatomy</vt:lpstr>
      <vt:lpstr>PowerPoint Presentation</vt:lpstr>
      <vt:lpstr>PowerPoint Presentation</vt:lpstr>
      <vt:lpstr>PowerPoint Presentation</vt:lpstr>
      <vt:lpstr>Arterial Catheter</vt:lpstr>
      <vt:lpstr>Arterial Catheter:  Normal Arterial Pressure</vt:lpstr>
      <vt:lpstr>Arterial Catheter:  Decreased Arterial Pressure</vt:lpstr>
      <vt:lpstr>PowerPoint Presentation</vt:lpstr>
      <vt:lpstr>PowerPoint Presentation</vt:lpstr>
      <vt:lpstr>Arterial Catheter:  Increased Arterial Pressure</vt:lpstr>
      <vt:lpstr>Arterial Catheter : Pulse Pressure</vt:lpstr>
      <vt:lpstr>Decrease Pulse Pressure</vt:lpstr>
      <vt:lpstr>Increase Pulse Pressure</vt:lpstr>
      <vt:lpstr>PowerPoint Presentation</vt:lpstr>
      <vt:lpstr>Factors Affecting Cardiac Output</vt:lpstr>
      <vt:lpstr>Cardiac Index (CI)</vt:lpstr>
      <vt:lpstr>Stroke Volume (SV)</vt:lpstr>
      <vt:lpstr>Stroke Volume Index (SVI)</vt:lpstr>
      <vt:lpstr>Factors ↑ SV, SVI, CO, CI</vt:lpstr>
      <vt:lpstr>Factors ↓ SV, SVI, CO, CI</vt:lpstr>
      <vt:lpstr>Ejection Fraction</vt:lpstr>
      <vt:lpstr>Central Venous Catheter: Central Venous Pressure (CVP)</vt:lpstr>
      <vt:lpstr>Central Venous Catheter: Central Venous Pressure (CVP)</vt:lpstr>
      <vt:lpstr>Central Venous Catheter: Indications</vt:lpstr>
      <vt:lpstr>Central Venous Catheter</vt:lpstr>
      <vt:lpstr>Central Venous Catheter: Decrease in CVP</vt:lpstr>
      <vt:lpstr>Decrease in CVP</vt:lpstr>
      <vt:lpstr>Central Venous Catheter: Increase in CVP</vt:lpstr>
      <vt:lpstr>Central Venous Catheter: Increase in CVP</vt:lpstr>
      <vt:lpstr>Pulmonary Artery Catheter</vt:lpstr>
      <vt:lpstr>PowerPoint Presentation</vt:lpstr>
      <vt:lpstr>Pulmonary Artery Catheter</vt:lpstr>
      <vt:lpstr>Pulmonary Artery Catheter: Insertion</vt:lpstr>
      <vt:lpstr>Atrial Pressure Monitoring</vt:lpstr>
      <vt:lpstr>Pulmonary Artery Catheter: Insertion</vt:lpstr>
      <vt:lpstr>Pulmonary Artery Catheter: Complications</vt:lpstr>
      <vt:lpstr>Pulmonary Artery Pressure Decreases</vt:lpstr>
      <vt:lpstr>Pulmonary Artery Pressure Increases</vt:lpstr>
      <vt:lpstr>Pulmonary Capillary Wedge Pressure</vt:lpstr>
      <vt:lpstr>PCWP</vt:lpstr>
      <vt:lpstr>Pulmonary Capillary Wedge Pressure Decreases</vt:lpstr>
      <vt:lpstr>Pulmonary Capillary Wedge Pressure Increases</vt:lpstr>
      <vt:lpstr>PowerPoint Presentation</vt:lpstr>
      <vt:lpstr>Shock</vt:lpstr>
      <vt:lpstr>PowerPoint Presentation</vt:lpstr>
      <vt:lpstr>Hypovolemic Shock</vt:lpstr>
      <vt:lpstr>Cardiogenic Shock</vt:lpstr>
      <vt:lpstr>Septic Shock</vt:lpstr>
      <vt:lpstr>Neurogenic Shock</vt:lpstr>
      <vt:lpstr>Anaphylactic Shock</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23</cp:revision>
  <dcterms:created xsi:type="dcterms:W3CDTF">2017-10-11T09:59:30Z</dcterms:created>
  <dcterms:modified xsi:type="dcterms:W3CDTF">2022-05-24T08:23:03Z</dcterms:modified>
</cp:coreProperties>
</file>